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96" r:id="rId2"/>
    <p:sldId id="412" r:id="rId3"/>
    <p:sldId id="410" r:id="rId4"/>
    <p:sldId id="269" r:id="rId5"/>
    <p:sldId id="411" r:id="rId6"/>
    <p:sldId id="414" r:id="rId7"/>
    <p:sldId id="413" r:id="rId8"/>
    <p:sldId id="458" r:id="rId9"/>
    <p:sldId id="456" r:id="rId10"/>
    <p:sldId id="457" r:id="rId11"/>
    <p:sldId id="417" r:id="rId12"/>
    <p:sldId id="455" r:id="rId13"/>
    <p:sldId id="418" r:id="rId14"/>
    <p:sldId id="419" r:id="rId15"/>
    <p:sldId id="459" r:id="rId16"/>
    <p:sldId id="460" r:id="rId17"/>
    <p:sldId id="461" r:id="rId18"/>
    <p:sldId id="420" r:id="rId19"/>
    <p:sldId id="423" r:id="rId20"/>
    <p:sldId id="424" r:id="rId21"/>
    <p:sldId id="462" r:id="rId22"/>
    <p:sldId id="463" r:id="rId23"/>
    <p:sldId id="464" r:id="rId24"/>
    <p:sldId id="427" r:id="rId25"/>
    <p:sldId id="428" r:id="rId26"/>
    <p:sldId id="429" r:id="rId27"/>
    <p:sldId id="465" r:id="rId28"/>
    <p:sldId id="466" r:id="rId29"/>
    <p:sldId id="467" r:id="rId30"/>
    <p:sldId id="432" r:id="rId31"/>
    <p:sldId id="433" r:id="rId32"/>
    <p:sldId id="436" r:id="rId33"/>
    <p:sldId id="437" r:id="rId34"/>
    <p:sldId id="438" r:id="rId35"/>
    <p:sldId id="397" r:id="rId36"/>
    <p:sldId id="439" r:id="rId37"/>
    <p:sldId id="441" r:id="rId38"/>
    <p:sldId id="454" r:id="rId39"/>
    <p:sldId id="453" r:id="rId40"/>
    <p:sldId id="475" r:id="rId41"/>
    <p:sldId id="476" r:id="rId42"/>
    <p:sldId id="477" r:id="rId43"/>
    <p:sldId id="387" r:id="rId44"/>
    <p:sldId id="445" r:id="rId45"/>
    <p:sldId id="470" r:id="rId46"/>
    <p:sldId id="449" r:id="rId47"/>
    <p:sldId id="468" r:id="rId48"/>
    <p:sldId id="320" r:id="rId49"/>
    <p:sldId id="472" r:id="rId50"/>
    <p:sldId id="473" r:id="rId51"/>
    <p:sldId id="474" r:id="rId52"/>
    <p:sldId id="388" r:id="rId53"/>
    <p:sldId id="471" r:id="rId54"/>
    <p:sldId id="394" r:id="rId55"/>
    <p:sldId id="28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DF"/>
    <a:srgbClr val="E4E5E6"/>
    <a:srgbClr val="F0F0F1"/>
    <a:srgbClr val="E3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EFEFB-D5DD-46C1-B884-2961511E649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D1528-4DBF-47A8-BE87-0A922C42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4BF-CD33-4ECC-846B-9FC8BA96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406F5-65AB-471C-82DD-48A80E948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D01C-605A-482E-9568-7FA7B9E7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9708-6052-4819-BBE7-10591615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C176E-EF35-4FFB-A545-3C002FA9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55C1-BCB4-437A-BE30-0FB90C3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448BA-F6DE-4499-9A56-EB05A9AD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C2B0-A29B-4076-A40E-65B2B56D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9B874-6C89-4812-B509-274C0224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25510-8E3E-4AC3-93E4-B7C2C317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93C1D-6462-4F17-B567-BABC04679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DC19B-CB8A-40CC-87FE-E0EB110B4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9309-A37E-4412-87AF-EB67A1F3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DDC2-21E2-4311-82A8-F162EC6D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CC0D0-9441-41C5-9E49-6BB54AB3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20F0-E287-4D5A-AAD5-D44169A0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112E-F858-407D-BACB-2262C961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7674-5CD2-48B0-B0D3-183C218D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DB4A-E5DF-44F3-8AAD-BD4883B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AC374-2D02-4EEA-86A3-D9CE7BF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20C0-69BD-4425-BAD1-9C0FCCEB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B6D2B-B2AA-4DBB-9230-59C88615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4DC38-D86E-46D1-BF97-D0C6885D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24728-D03D-4B37-B6CF-67701134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28F0-A133-4AC4-AC3E-BE852228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A03D-C075-4169-A8D4-C394AE12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4FB6-7197-45C5-B7FE-FDF4F6BDA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6D2EA-6898-4F0F-B14E-098CABE4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4FEE3-5CC0-42FD-9CFA-57D1078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2DFE-F098-4E46-AD5A-A8BA93DC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A3B67-FA1D-4394-8B5B-AE73FEB6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C7A9-9B07-4124-B7A4-3193A9A1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2450-397F-4192-833B-D11F0D88B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A7EC5-19EA-452E-8E20-E43D5A63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18462-C6ED-4351-8109-350A7A312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C4CC8-1CA9-465F-85AD-DD2497528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F7949-CC19-4C55-B01D-AEC1921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B8C7F-D9B2-4421-AA0A-934D3FC8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B345B-A559-47FF-8325-501789D3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9012-6894-4131-AF91-49E3B421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046D8-9DB4-4278-AF6C-D10C5D92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4C5A9-F202-40D5-A1EA-59CA4D71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94033-23AC-4CE0-BFC1-447F97A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FA416-BDB3-4F11-9F91-24B4EAEA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67A3-5356-4411-981D-2ADB3EC0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687B4-13C8-4962-A527-A0A6EFF5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B8E6-ED25-4C3E-9865-ECEB4454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47E3-54EE-4615-8BCC-37D1C89D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86C53-EAC7-4AB4-BC08-2E02B59B3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51C91-EA02-44B2-A041-806D8DC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7761F-2E25-44FB-BE40-8CB5F5A9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8B0E0-FD71-45E9-A414-45C74749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7FC5-B540-4338-967F-DA69EB2B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E2FC5-3794-41A5-A42F-F9FB0460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326F-DD2A-4B42-8A43-38027FC07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1F34B-167B-4192-8318-2089DA5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66B9-42C2-4245-8B9D-51E727EC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51E68-0FD5-4B13-9984-78A9F24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C5B7-F0B5-4E2F-9743-DA4BC007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EBB04-9D73-45DA-A9B6-A1BE204B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319C-1D62-42C9-A485-644B79867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CC9A-9A81-4449-9BDE-40670B67104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AD0D-F33F-4E9A-B851-F7D796B9D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9E2E5-33E1-4FE4-A69E-EF3EF2E26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82D6-5942-4348-8744-48199A19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10CE35-751F-4347-9602-DE3DE3944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01"/>
          <a:stretch/>
        </p:blipFill>
        <p:spPr>
          <a:xfrm>
            <a:off x="399875" y="0"/>
            <a:ext cx="11392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C4760F-4EBA-492F-BE21-7D48871A8B76}"/>
              </a:ext>
            </a:extLst>
          </p:cNvPr>
          <p:cNvSpPr/>
          <p:nvPr/>
        </p:nvSpPr>
        <p:spPr>
          <a:xfrm>
            <a:off x="2906199" y="5081030"/>
            <a:ext cx="69573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טריוויה אבא</a:t>
            </a:r>
            <a:endParaRPr lang="en-US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425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BAEA45-DBBE-4EE8-A1A4-8119109B6E04}"/>
              </a:ext>
            </a:extLst>
          </p:cNvPr>
          <p:cNvSpPr/>
          <p:nvPr/>
        </p:nvSpPr>
        <p:spPr>
          <a:xfrm>
            <a:off x="-1694576" y="347033"/>
            <a:ext cx="11534862" cy="575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7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במלחמת יום כיפור,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7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אבא בדיוק</a:t>
            </a:r>
            <a:r>
              <a:rPr lang="en-US" sz="7000" b="1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br>
              <a:rPr lang="en-US" sz="7000" b="1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 נכנס למלחמה</a:t>
            </a:r>
            <a:br>
              <a:rPr lang="en-US" sz="5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 בטירונות 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 בבית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 בגימלים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×××× ×¦×¢×§××ª">
            <a:extLst>
              <a:ext uri="{FF2B5EF4-FFF2-40B4-BE49-F238E27FC236}">
                <a16:creationId xmlns:a16="http://schemas.microsoft.com/office/drawing/2014/main" id="{57976347-19FD-4624-B857-2E1645DE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1" y="1341365"/>
            <a:ext cx="3943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0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B37350-5FC2-4772-96A6-9F5592D6A885}"/>
              </a:ext>
            </a:extLst>
          </p:cNvPr>
          <p:cNvSpPr/>
          <p:nvPr/>
        </p:nvSpPr>
        <p:spPr>
          <a:xfrm>
            <a:off x="328569" y="1028077"/>
            <a:ext cx="11534862" cy="518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7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בממוצע, כמה זמן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7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לוקח לאבא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7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לצחצח שיניים?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7000" b="1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התשובה הנכונה תהיה התשובה הקרובה ביותר לתשובתו של אבא.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×××¡×£ ×ª××× ××ª ××§×××¨ ×©× ×©××">
            <a:extLst>
              <a:ext uri="{FF2B5EF4-FFF2-40B4-BE49-F238E27FC236}">
                <a16:creationId xmlns:a16="http://schemas.microsoft.com/office/drawing/2014/main" id="{6EB0C2C5-6D50-4232-B455-EC104FD6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688">
            <a:off x="586021" y="341831"/>
            <a:ext cx="2512305" cy="33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6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EFB2F-020B-4DD7-BF57-84BF3C5EB607}"/>
              </a:ext>
            </a:extLst>
          </p:cNvPr>
          <p:cNvSpPr/>
          <p:nvPr/>
        </p:nvSpPr>
        <p:spPr>
          <a:xfrm>
            <a:off x="2709644" y="1493240"/>
            <a:ext cx="739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6000" dirty="0">
                <a:solidFill>
                  <a:srgbClr val="FF00FF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תפזורת-</a:t>
            </a:r>
            <a:r>
              <a:rPr lang="he-IL" sz="6000" dirty="0">
                <a:solidFill>
                  <a:srgbClr val="222222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 יש לכם 5 דקות למצוא כמה שיותר מילים שקשורת לאבא (יש 35).</a:t>
            </a:r>
            <a:endParaRPr lang="en-US" sz="6000" dirty="0"/>
          </a:p>
        </p:txBody>
      </p:sp>
      <p:pic>
        <p:nvPicPr>
          <p:cNvPr id="8194" name="Picture 2" descr="×ª×©××¥ ××××ª×× ×××¨××××">
            <a:extLst>
              <a:ext uri="{FF2B5EF4-FFF2-40B4-BE49-F238E27FC236}">
                <a16:creationId xmlns:a16="http://schemas.microsoft.com/office/drawing/2014/main" id="{69A30372-C0AD-44DE-94ED-D8E3B0C8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5" y="4107210"/>
            <a:ext cx="3483004" cy="22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×××¢×ª ×××××¨ ××××¨ ××××¡×£ ××§×××¨ × ×××">
            <a:extLst>
              <a:ext uri="{FF2B5EF4-FFF2-40B4-BE49-F238E27FC236}">
                <a16:creationId xmlns:a16="http://schemas.microsoft.com/office/drawing/2014/main" id="{FD2E049E-D965-4C4D-BA69-072E72BE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2" y="-1069247"/>
            <a:ext cx="8996494" cy="89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CA851A-E1D6-4A05-A2CE-098205BB3EA0}"/>
              </a:ext>
            </a:extLst>
          </p:cNvPr>
          <p:cNvSpPr/>
          <p:nvPr/>
        </p:nvSpPr>
        <p:spPr>
          <a:xfrm>
            <a:off x="3036987" y="1039847"/>
            <a:ext cx="4499951" cy="2801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כמה שפות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דובר אבא</a:t>
            </a:r>
            <a:r>
              <a: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8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3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8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199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9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E73DC9-EA46-4813-8308-A6BAE11FB7F7}"/>
              </a:ext>
            </a:extLst>
          </p:cNvPr>
          <p:cNvSpPr/>
          <p:nvPr/>
        </p:nvSpPr>
        <p:spPr>
          <a:xfrm>
            <a:off x="1350627" y="0"/>
            <a:ext cx="9655729" cy="665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דרגו את משימות הבית מהאהוב לשנוא על אבא</a:t>
            </a:r>
            <a:br>
              <a:rPr lang="en-US" sz="8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 כלים</a:t>
            </a:r>
            <a:br>
              <a:rPr lang="en-US" sz="6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 לשטוף רצפה</a:t>
            </a:r>
            <a:br>
              <a:rPr lang="en-US" sz="6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 לתלות כביסה</a:t>
            </a:r>
            <a:br>
              <a:rPr lang="en-US" sz="6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 לנקות את החלונות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× ××§×× ×××× ××§×××¨ ×ª××× ×">
            <a:extLst>
              <a:ext uri="{FF2B5EF4-FFF2-40B4-BE49-F238E27FC236}">
                <a16:creationId xmlns:a16="http://schemas.microsoft.com/office/drawing/2014/main" id="{13E3A34C-7073-4FF1-94F5-434BF290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" y="3724712"/>
            <a:ext cx="3312144" cy="31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8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C5AF7-9E83-4745-84DC-AAFF5F1B68FC}"/>
              </a:ext>
            </a:extLst>
          </p:cNvPr>
          <p:cNvSpPr/>
          <p:nvPr/>
        </p:nvSpPr>
        <p:spPr>
          <a:xfrm>
            <a:off x="973123" y="1417740"/>
            <a:ext cx="10377181" cy="468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 יום בשעה 9:00 אבא...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עושה סיבוב מחוץ לחנות לחלץ עצמות.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אוכל את ארוחת הבוקר שלו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נפגש עם סוכנים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יושב לשתות קפה בבית קפה ליד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×¦×××¨ ××§×××¨× ×©×¢×× ×× ××××">
            <a:extLst>
              <a:ext uri="{FF2B5EF4-FFF2-40B4-BE49-F238E27FC236}">
                <a16:creationId xmlns:a16="http://schemas.microsoft.com/office/drawing/2014/main" id="{0B7134BD-1739-4474-B4F2-0D61AA2B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22" y="26302"/>
            <a:ext cx="1718609" cy="17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1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994B7-9880-41F5-9808-588DF0CC8B8E}"/>
              </a:ext>
            </a:extLst>
          </p:cNvPr>
          <p:cNvSpPr/>
          <p:nvPr/>
        </p:nvSpPr>
        <p:spPr>
          <a:xfrm>
            <a:off x="1909893" y="293616"/>
            <a:ext cx="8372213" cy="614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השעה 12:30 בצהריים ואבא רעב. הוא מתקשר למסעדה האהובה עליו ומזמין</a:t>
            </a:r>
            <a:r>
              <a:rPr lang="en-US" sz="5000" b="1" dirty="0">
                <a:solidFill>
                  <a:srgbClr val="7030A0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....</a:t>
            </a:r>
            <a:br>
              <a:rPr lang="en-US" sz="5000" b="1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 שניצל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 מרק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 אורז וחזה עוף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 כל התשובות לא נכונות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×××××¨ ××§×××¨ ×©× ××× ××ª××× ××××× ×¡××××§">
            <a:extLst>
              <a:ext uri="{FF2B5EF4-FFF2-40B4-BE49-F238E27FC236}">
                <a16:creationId xmlns:a16="http://schemas.microsoft.com/office/drawing/2014/main" id="{C21B2190-C40A-4DE3-A237-F1BE7BBA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6" y="3623275"/>
            <a:ext cx="2983320" cy="28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0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6F99B-009B-4323-B515-B6B685C52349}"/>
              </a:ext>
            </a:extLst>
          </p:cNvPr>
          <p:cNvSpPr txBox="1"/>
          <p:nvPr/>
        </p:nvSpPr>
        <p:spPr>
          <a:xfrm>
            <a:off x="1979802" y="305068"/>
            <a:ext cx="94711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8000" b="1" dirty="0">
                <a:latin typeface="David" panose="020E0502060401010101" pitchFamily="34" charset="-79"/>
                <a:cs typeface="David" panose="020E0502060401010101" pitchFamily="34" charset="-79"/>
              </a:rPr>
              <a:t>אבא שירת בקבע וגר בדירה עם שותף בשם...</a:t>
            </a:r>
          </a:p>
          <a:p>
            <a:pPr algn="r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א. שלום המרוקאי</a:t>
            </a:r>
          </a:p>
          <a:p>
            <a:pPr algn="r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ב. אלי התימני</a:t>
            </a:r>
          </a:p>
          <a:p>
            <a:pPr algn="r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ג. איתן הפרסי</a:t>
            </a:r>
          </a:p>
          <a:p>
            <a:pPr algn="r"/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ד. חיים העיראקי</a:t>
            </a:r>
            <a:endParaRPr lang="en-US" sz="6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338" name="Picture 2" descr="××ª×××××× ×©××ª×£ ×¢××××">
            <a:extLst>
              <a:ext uri="{FF2B5EF4-FFF2-40B4-BE49-F238E27FC236}">
                <a16:creationId xmlns:a16="http://schemas.microsoft.com/office/drawing/2014/main" id="{C9016DA5-EB81-4125-B887-AB04161B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2" y="4439063"/>
            <a:ext cx="2283378" cy="18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8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0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959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0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C6AD5-548E-45E0-A97D-8D32A018031D}"/>
              </a:ext>
            </a:extLst>
          </p:cNvPr>
          <p:cNvSpPr/>
          <p:nvPr/>
        </p:nvSpPr>
        <p:spPr>
          <a:xfrm>
            <a:off x="1577963" y="930399"/>
            <a:ext cx="9241632" cy="2801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מהו יום הולדתו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אבא בתאריך העברי</a:t>
            </a:r>
            <a:r>
              <a:rPr lang="en-US" sz="8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××§×××¨ ×××¡×£ ×©× ×¡×× ××× ×¨××©×">
            <a:extLst>
              <a:ext uri="{FF2B5EF4-FFF2-40B4-BE49-F238E27FC236}">
                <a16:creationId xmlns:a16="http://schemas.microsoft.com/office/drawing/2014/main" id="{A20881E6-C581-4DFE-B9A0-394E7DC4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401">
            <a:off x="261914" y="4164428"/>
            <a:ext cx="2632099" cy="26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E1936-F532-4440-AA32-39F631E971FA}"/>
              </a:ext>
            </a:extLst>
          </p:cNvPr>
          <p:cNvSpPr/>
          <p:nvPr/>
        </p:nvSpPr>
        <p:spPr>
          <a:xfrm>
            <a:off x="3242131" y="2349040"/>
            <a:ext cx="6832320" cy="898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 לכתוב את התשובה כאן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6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BFC1E-5D5B-4E3B-A776-96818F3288E0}"/>
              </a:ext>
            </a:extLst>
          </p:cNvPr>
          <p:cNvSpPr txBox="1"/>
          <p:nvPr/>
        </p:nvSpPr>
        <p:spPr>
          <a:xfrm>
            <a:off x="2407640" y="1417739"/>
            <a:ext cx="7843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מה הייתה עבודתו הראשונה של אבא?</a:t>
            </a:r>
            <a:endParaRPr lang="en-US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8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434" name="Picture 2" descr="×¢×××¡ ×¢×××× ×××">
            <a:extLst>
              <a:ext uri="{FF2B5EF4-FFF2-40B4-BE49-F238E27FC236}">
                <a16:creationId xmlns:a16="http://schemas.microsoft.com/office/drawing/2014/main" id="{9510C822-8E34-4C7A-960A-4ADFF0EE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4" y="3808601"/>
            <a:ext cx="2338341" cy="26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4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0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458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4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3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A0B807-76CA-4739-90AA-E19A88DEC741}"/>
              </a:ext>
            </a:extLst>
          </p:cNvPr>
          <p:cNvSpPr/>
          <p:nvPr/>
        </p:nvSpPr>
        <p:spPr>
          <a:xfrm>
            <a:off x="1886787" y="1382634"/>
            <a:ext cx="913102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dirty="0">
                <a:solidFill>
                  <a:srgbClr val="222222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כמה דלתות פנימיות </a:t>
            </a:r>
          </a:p>
          <a:p>
            <a:pPr algn="ctr"/>
            <a:r>
              <a:rPr lang="he-IL" sz="8000" dirty="0">
                <a:solidFill>
                  <a:srgbClr val="222222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יש בבית של אמא ואבא</a:t>
            </a:r>
            <a:r>
              <a:rPr lang="he-IL" sz="8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?</a:t>
            </a:r>
            <a:endParaRPr lang="en-US" sz="8000" dirty="0"/>
          </a:p>
        </p:txBody>
      </p:sp>
      <p:pic>
        <p:nvPicPr>
          <p:cNvPr id="21506" name="Picture 2" descr="××××ª ×× ×××">
            <a:extLst>
              <a:ext uri="{FF2B5EF4-FFF2-40B4-BE49-F238E27FC236}">
                <a16:creationId xmlns:a16="http://schemas.microsoft.com/office/drawing/2014/main" id="{7F9E2F84-D3C2-4823-ABD8-BA56BEFF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4" y="3778541"/>
            <a:ext cx="2803496" cy="28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8C317-6151-4529-B095-EC08711A3262}"/>
              </a:ext>
            </a:extLst>
          </p:cNvPr>
          <p:cNvSpPr/>
          <p:nvPr/>
        </p:nvSpPr>
        <p:spPr>
          <a:xfrm>
            <a:off x="1425593" y="1610298"/>
            <a:ext cx="9131026" cy="2801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איפה אבא הכי  אוהב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לעשות קניות של בגדים?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××¨×¤××§× ××§×××¨××ª ×ª××§ ×××">
            <a:extLst>
              <a:ext uri="{FF2B5EF4-FFF2-40B4-BE49-F238E27FC236}">
                <a16:creationId xmlns:a16="http://schemas.microsoft.com/office/drawing/2014/main" id="{3D104A37-A1A8-439C-B618-FDCA1E79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0" y="4412027"/>
            <a:ext cx="1956426" cy="19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36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46B335-DEC1-4C50-948D-BE908A95BF5A}"/>
              </a:ext>
            </a:extLst>
          </p:cNvPr>
          <p:cNvSpPr/>
          <p:nvPr/>
        </p:nvSpPr>
        <p:spPr>
          <a:xfrm>
            <a:off x="1901505" y="261017"/>
            <a:ext cx="9144000" cy="600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6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כאשר לא נותנים לאבא להשתלב בכביש...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6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 הדבר הראשון שאבא אומר?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איזה דרעק</a:t>
            </a:r>
            <a:endParaRPr lang="en-US" sz="40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חראאא לנהוג </a:t>
            </a:r>
            <a:r>
              <a:rPr lang="he-IL" sz="400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היום בכביש</a:t>
            </a:r>
            <a:endParaRPr lang="en-US" sz="40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הכבישים של היום.. פשוט סכנה</a:t>
            </a:r>
            <a:endParaRPr lang="en-US" sz="40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זו אישה</a:t>
            </a:r>
            <a:endParaRPr lang="en-US" sz="40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25602" name="Picture 2" descr="××©××× ×××××× ×××¨××">
            <a:extLst>
              <a:ext uri="{FF2B5EF4-FFF2-40B4-BE49-F238E27FC236}">
                <a16:creationId xmlns:a16="http://schemas.microsoft.com/office/drawing/2014/main" id="{8EE16228-0313-4245-B1B6-4B0CFB12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7" y="4345497"/>
            <a:ext cx="3684681" cy="2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16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0466-3806-48B0-8BBF-4C9CE8F1A447}"/>
              </a:ext>
            </a:extLst>
          </p:cNvPr>
          <p:cNvSpPr/>
          <p:nvPr/>
        </p:nvSpPr>
        <p:spPr>
          <a:xfrm>
            <a:off x="637563" y="612396"/>
            <a:ext cx="10251347" cy="401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אם אבא היה צריך לבחור ברכה אחת ליום הולדתו. הוא היה מבקש</a:t>
            </a:r>
            <a:r>
              <a:rPr lang="en-US" sz="8000" dirty="0">
                <a:solidFill>
                  <a:srgbClr val="222222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××××¨ ××× ×ª×××ª×">
            <a:extLst>
              <a:ext uri="{FF2B5EF4-FFF2-40B4-BE49-F238E27FC236}">
                <a16:creationId xmlns:a16="http://schemas.microsoft.com/office/drawing/2014/main" id="{DAF4064F-C532-4A9A-87DE-EC6C2BFC2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12084"/>
          <a:stretch/>
        </p:blipFill>
        <p:spPr bwMode="auto">
          <a:xfrm>
            <a:off x="323588" y="3320626"/>
            <a:ext cx="2686050" cy="34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99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82ED3A-C27B-496F-8022-16F70B9ABB46}"/>
              </a:ext>
            </a:extLst>
          </p:cNvPr>
          <p:cNvSpPr/>
          <p:nvPr/>
        </p:nvSpPr>
        <p:spPr>
          <a:xfrm>
            <a:off x="1039010" y="2047147"/>
            <a:ext cx="10745250" cy="1381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מהו המאכל האהוב על אבא?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×¦×××¨ ××§×××¨× ××ª××ª××ª ××¢×××¨××">
            <a:extLst>
              <a:ext uri="{FF2B5EF4-FFF2-40B4-BE49-F238E27FC236}">
                <a16:creationId xmlns:a16="http://schemas.microsoft.com/office/drawing/2014/main" id="{3CB4F675-592A-4776-AC05-8643314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30" y="3757700"/>
            <a:ext cx="4762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4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0ECD17-5BB5-4129-9007-C580C663E62C}"/>
              </a:ext>
            </a:extLst>
          </p:cNvPr>
          <p:cNvSpPr/>
          <p:nvPr/>
        </p:nvSpPr>
        <p:spPr>
          <a:xfrm>
            <a:off x="5587510" y="1055834"/>
            <a:ext cx="6104556" cy="4335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אבא עכשיו מצטרף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לתגבר את הקבוצה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המפסידה ועוזר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6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להם בשאר המשימות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10D9-6583-4A13-907B-ABE7377BCCA1}"/>
              </a:ext>
            </a:extLst>
          </p:cNvPr>
          <p:cNvSpPr txBox="1"/>
          <p:nvPr/>
        </p:nvSpPr>
        <p:spPr>
          <a:xfrm>
            <a:off x="1334125" y="1349114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025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145905-6EF9-45E2-B48A-1158E1EE91B9}"/>
              </a:ext>
            </a:extLst>
          </p:cNvPr>
          <p:cNvSpPr/>
          <p:nvPr/>
        </p:nvSpPr>
        <p:spPr>
          <a:xfrm>
            <a:off x="581137" y="2949367"/>
            <a:ext cx="71096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אבא טוב במתמטיקה </a:t>
            </a:r>
          </a:p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ואוהב לחשב הכל בראש...</a:t>
            </a:r>
          </a:p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אולי זה יתן לקבוצה </a:t>
            </a:r>
          </a:p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המפסידה יתרון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C8F00-3E87-49BB-B4CC-DFE7589FE1CD}"/>
              </a:ext>
            </a:extLst>
          </p:cNvPr>
          <p:cNvSpPr txBox="1"/>
          <p:nvPr/>
        </p:nvSpPr>
        <p:spPr>
          <a:xfrm>
            <a:off x="8034728" y="359764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9098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07EA5E-284D-44F4-B4E1-9345FDA1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0627D2-41C3-4F36-A613-EFC367931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09" y="606958"/>
            <a:ext cx="1163812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נתנו לכם 9 פנינים,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אחת מהן מזוייפת ו-8 האחרות אמיתיות.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הפנינה המזויפת שוקלת מעט יותר מהפנינים האמתיות.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ברשותכם מאזניים,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בהן מותר לך להשתמש אך ורק פעמיים. 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4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כיצד תגלו איזו פנינה היא המזויפת?</a:t>
            </a:r>
            <a:endParaRPr kumimoji="0" lang="he-IL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7" name="Picture 5" descr="×××× ××××××ª ×××× ××× ×××ª×× ×¢×¥">
            <a:extLst>
              <a:ext uri="{FF2B5EF4-FFF2-40B4-BE49-F238E27FC236}">
                <a16:creationId xmlns:a16="http://schemas.microsoft.com/office/drawing/2014/main" id="{8B8ADC5F-2296-4F9E-A772-5BC8C8DB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9" y="3936136"/>
            <a:ext cx="2491322" cy="26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84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C68E9-73DA-47FD-B12E-418E992DC5DB}"/>
              </a:ext>
            </a:extLst>
          </p:cNvPr>
          <p:cNvSpPr/>
          <p:nvPr/>
        </p:nvSpPr>
        <p:spPr>
          <a:xfrm>
            <a:off x="6755388" y="1626121"/>
            <a:ext cx="359104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dirty="0">
                <a:cs typeface="David" panose="020E0502060401010101" pitchFamily="34" charset="-79"/>
              </a:rPr>
              <a:t>מוכנים </a:t>
            </a:r>
          </a:p>
          <a:p>
            <a:pPr algn="ctr"/>
            <a:r>
              <a:rPr lang="he-IL" sz="8000" dirty="0">
                <a:cs typeface="David" panose="020E0502060401010101" pitchFamily="34" charset="-79"/>
              </a:rPr>
              <a:t>לתשובה?</a:t>
            </a:r>
            <a:endParaRPr lang="en-US"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534E4-D3A8-4930-A9C7-123F0B21BC63}"/>
              </a:ext>
            </a:extLst>
          </p:cNvPr>
          <p:cNvSpPr txBox="1"/>
          <p:nvPr/>
        </p:nvSpPr>
        <p:spPr>
          <a:xfrm>
            <a:off x="1424066" y="1333732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2620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C5CA65-4AC3-4103-9C76-12D611FD46D2}"/>
              </a:ext>
            </a:extLst>
          </p:cNvPr>
          <p:cNvSpPr/>
          <p:nvPr/>
        </p:nvSpPr>
        <p:spPr>
          <a:xfrm>
            <a:off x="528505" y="402672"/>
            <a:ext cx="1098957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מחלקים את 9 הפנינים ל-3 קבוצות של 3. </a:t>
            </a:r>
          </a:p>
          <a:p>
            <a:pPr algn="r" rtl="1"/>
            <a:r>
              <a:rPr lang="he-IL" sz="3500" u="sng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בשקילה הראשונה: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מניחים 2 קבוצות על המאזניים,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ואם אחת מהן כבדה יותר מהאחרת,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הפנינה המזויפת נמצאת בקבוצה הזו.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אם הן שוות, הפנינה המזויפת נמצאת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בקבוצה שלא הנחנו על המאזניים. </a:t>
            </a:r>
          </a:p>
          <a:p>
            <a:pPr algn="r" rtl="1"/>
            <a:endParaRPr lang="he-IL" sz="35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500" u="sng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בשקילה השנייה: </a:t>
            </a:r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מניחים 2 פנינים מתוך הקבוצה שבררנו על המאזניים. אם אחת מהן כבדה מהאחרת, היא המזויפת. </a:t>
            </a:r>
          </a:p>
          <a:p>
            <a:pPr algn="r" rtl="1"/>
            <a:r>
              <a:rPr lang="he-IL" sz="35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אם הן שוות, הפנינה המזויפת היא האחת שלא הנחנו על המאזניים.</a:t>
            </a:r>
            <a:endParaRPr lang="en-US" sz="3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777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20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7524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23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FDC4C9C-5F26-4582-A64E-227D9F2D9586}"/>
              </a:ext>
            </a:extLst>
          </p:cNvPr>
          <p:cNvGrpSpPr/>
          <p:nvPr/>
        </p:nvGrpSpPr>
        <p:grpSpPr>
          <a:xfrm>
            <a:off x="8543018" y="1946226"/>
            <a:ext cx="1439056" cy="1439056"/>
            <a:chOff x="2788171" y="1806315"/>
            <a:chExt cx="1439056" cy="1439056"/>
          </a:xfrm>
        </p:grpSpPr>
        <p:pic>
          <p:nvPicPr>
            <p:cNvPr id="1026" name="Picture 2" descr="שעון הפנים בתמונה וקטורית">
              <a:extLst>
                <a:ext uri="{FF2B5EF4-FFF2-40B4-BE49-F238E27FC236}">
                  <a16:creationId xmlns:a16="http://schemas.microsoft.com/office/drawing/2014/main" id="{3AF1CA28-DC61-43CD-BC73-6CF2334CC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171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1C9E5BF-8424-487B-908C-83E0978EC8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5101" y="2525847"/>
              <a:ext cx="3726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E355AC-943D-4381-943F-BA998D3F4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4911" y="2525843"/>
              <a:ext cx="512506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BCF20F-1EE9-400E-93DD-911F83640C57}"/>
              </a:ext>
            </a:extLst>
          </p:cNvPr>
          <p:cNvGrpSpPr/>
          <p:nvPr/>
        </p:nvGrpSpPr>
        <p:grpSpPr>
          <a:xfrm>
            <a:off x="6651031" y="1964956"/>
            <a:ext cx="1439056" cy="1439056"/>
            <a:chOff x="4656944" y="1806315"/>
            <a:chExt cx="1439056" cy="1439056"/>
          </a:xfrm>
        </p:grpSpPr>
        <p:pic>
          <p:nvPicPr>
            <p:cNvPr id="4" name="Picture 2" descr="שעון הפנים בתמונה וקטורית">
              <a:extLst>
                <a:ext uri="{FF2B5EF4-FFF2-40B4-BE49-F238E27FC236}">
                  <a16:creationId xmlns:a16="http://schemas.microsoft.com/office/drawing/2014/main" id="{4B5446D9-0307-44E7-9A69-C0E97B406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944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D997A-6A82-4336-89FC-039884A58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463" y="2525842"/>
              <a:ext cx="217009" cy="157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39A076D-3A8F-4374-B278-C07286128D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2954" y="2158583"/>
              <a:ext cx="298338" cy="3672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4382ED-24ED-4DFF-8C3D-7C9041D3ABF8}"/>
              </a:ext>
            </a:extLst>
          </p:cNvPr>
          <p:cNvGrpSpPr/>
          <p:nvPr/>
        </p:nvGrpSpPr>
        <p:grpSpPr>
          <a:xfrm>
            <a:off x="4701437" y="1964956"/>
            <a:ext cx="1439056" cy="1439056"/>
            <a:chOff x="6525717" y="1806315"/>
            <a:chExt cx="1439056" cy="1439056"/>
          </a:xfrm>
        </p:grpSpPr>
        <p:pic>
          <p:nvPicPr>
            <p:cNvPr id="5" name="Picture 2" descr="שעון הפנים בתמונה וקטורית">
              <a:extLst>
                <a:ext uri="{FF2B5EF4-FFF2-40B4-BE49-F238E27FC236}">
                  <a16:creationId xmlns:a16="http://schemas.microsoft.com/office/drawing/2014/main" id="{5D653C59-61E0-4B67-96F9-A47CCAFA5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717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C9F2A0D-0691-4846-9DE5-1E9146D4F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6765" y="2525844"/>
              <a:ext cx="208480" cy="30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A92B-8702-47FB-B06A-E8CFFDADC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8065" y="2540832"/>
              <a:ext cx="5171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 descr="שעון הפנים בתמונה וקטורית">
            <a:extLst>
              <a:ext uri="{FF2B5EF4-FFF2-40B4-BE49-F238E27FC236}">
                <a16:creationId xmlns:a16="http://schemas.microsoft.com/office/drawing/2014/main" id="{4117086E-78B8-405D-B5CF-C3943761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59" y="1989944"/>
            <a:ext cx="1439056" cy="14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021EF7-2069-464D-AC32-FD6F3A4A1C6D}"/>
              </a:ext>
            </a:extLst>
          </p:cNvPr>
          <p:cNvCxnSpPr>
            <a:cxnSpLocks/>
          </p:cNvCxnSpPr>
          <p:nvPr/>
        </p:nvCxnSpPr>
        <p:spPr>
          <a:xfrm>
            <a:off x="3367987" y="2709472"/>
            <a:ext cx="173465" cy="332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9C1611-31B9-454B-80E6-93DC7896F4C0}"/>
              </a:ext>
            </a:extLst>
          </p:cNvPr>
          <p:cNvCxnSpPr>
            <a:cxnSpLocks/>
          </p:cNvCxnSpPr>
          <p:nvPr/>
        </p:nvCxnSpPr>
        <p:spPr>
          <a:xfrm>
            <a:off x="3367987" y="2674495"/>
            <a:ext cx="554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E319B4A-8914-4384-A402-042511F05506}"/>
              </a:ext>
            </a:extLst>
          </p:cNvPr>
          <p:cNvSpPr/>
          <p:nvPr/>
        </p:nvSpPr>
        <p:spPr>
          <a:xfrm>
            <a:off x="9038146" y="1258558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35EEB9-5893-4B97-8890-0C6223C65799}"/>
              </a:ext>
            </a:extLst>
          </p:cNvPr>
          <p:cNvSpPr/>
          <p:nvPr/>
        </p:nvSpPr>
        <p:spPr>
          <a:xfrm>
            <a:off x="7182992" y="1258558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C16054-C2BD-43ED-B3A1-79984EE713FD}"/>
              </a:ext>
            </a:extLst>
          </p:cNvPr>
          <p:cNvSpPr/>
          <p:nvPr/>
        </p:nvSpPr>
        <p:spPr>
          <a:xfrm>
            <a:off x="5316725" y="1245429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2E60E4-B1DC-4E90-8E7B-7CFDFFAAC684}"/>
              </a:ext>
            </a:extLst>
          </p:cNvPr>
          <p:cNvSpPr/>
          <p:nvPr/>
        </p:nvSpPr>
        <p:spPr>
          <a:xfrm>
            <a:off x="3211378" y="1222018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16DA23-B438-4F10-B383-A293F778F076}"/>
              </a:ext>
            </a:extLst>
          </p:cNvPr>
          <p:cNvSpPr/>
          <p:nvPr/>
        </p:nvSpPr>
        <p:spPr>
          <a:xfrm>
            <a:off x="3480116" y="98570"/>
            <a:ext cx="60240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לפי החוקיות בשעונים א'-ד'</a:t>
            </a:r>
          </a:p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השעה בשעון ה'?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שעון הפנים בתמונה וקטורית">
            <a:extLst>
              <a:ext uri="{FF2B5EF4-FFF2-40B4-BE49-F238E27FC236}">
                <a16:creationId xmlns:a16="http://schemas.microsoft.com/office/drawing/2014/main" id="{036A7A90-3805-443F-AB6B-EAFB616A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96" y="4123539"/>
            <a:ext cx="2224414" cy="22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0727B40-2133-4293-ABD6-77CA5CD1A913}"/>
              </a:ext>
            </a:extLst>
          </p:cNvPr>
          <p:cNvSpPr/>
          <p:nvPr/>
        </p:nvSpPr>
        <p:spPr>
          <a:xfrm>
            <a:off x="6227394" y="3488022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208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C68E9-73DA-47FD-B12E-418E992DC5DB}"/>
              </a:ext>
            </a:extLst>
          </p:cNvPr>
          <p:cNvSpPr/>
          <p:nvPr/>
        </p:nvSpPr>
        <p:spPr>
          <a:xfrm>
            <a:off x="5404592" y="2204961"/>
            <a:ext cx="64604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dirty="0">
                <a:cs typeface="David" panose="020E0502060401010101" pitchFamily="34" charset="-79"/>
              </a:rPr>
              <a:t>מוכנים לתשובה?</a:t>
            </a:r>
            <a:endParaRPr lang="en-US" sz="8000" dirty="0"/>
          </a:p>
        </p:txBody>
      </p:sp>
      <p:pic>
        <p:nvPicPr>
          <p:cNvPr id="1026" name="Picture 2" descr="×××§××§×× ××¨×× ××§×××¨ ××××¨">
            <a:extLst>
              <a:ext uri="{FF2B5EF4-FFF2-40B4-BE49-F238E27FC236}">
                <a16:creationId xmlns:a16="http://schemas.microsoft.com/office/drawing/2014/main" id="{0BDDCB00-B00A-4161-BD0B-756806A9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83" y="167396"/>
            <a:ext cx="2157981" cy="22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72B2E-A8C7-4DD9-B563-A44A32A8661C}"/>
              </a:ext>
            </a:extLst>
          </p:cNvPr>
          <p:cNvSpPr txBox="1"/>
          <p:nvPr/>
        </p:nvSpPr>
        <p:spPr>
          <a:xfrm>
            <a:off x="1424066" y="1333732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7888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FDC4C9C-5F26-4582-A64E-227D9F2D9586}"/>
              </a:ext>
            </a:extLst>
          </p:cNvPr>
          <p:cNvGrpSpPr/>
          <p:nvPr/>
        </p:nvGrpSpPr>
        <p:grpSpPr>
          <a:xfrm>
            <a:off x="8543018" y="1946226"/>
            <a:ext cx="1439056" cy="1439056"/>
            <a:chOff x="2788171" y="1806315"/>
            <a:chExt cx="1439056" cy="1439056"/>
          </a:xfrm>
        </p:grpSpPr>
        <p:pic>
          <p:nvPicPr>
            <p:cNvPr id="1026" name="Picture 2" descr="שעון הפנים בתמונה וקטורית">
              <a:extLst>
                <a:ext uri="{FF2B5EF4-FFF2-40B4-BE49-F238E27FC236}">
                  <a16:creationId xmlns:a16="http://schemas.microsoft.com/office/drawing/2014/main" id="{3AF1CA28-DC61-43CD-BC73-6CF2334CC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171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1C9E5BF-8424-487B-908C-83E0978EC8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5101" y="2525847"/>
              <a:ext cx="3726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E355AC-943D-4381-943F-BA998D3F4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4911" y="2525843"/>
              <a:ext cx="512506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BCF20F-1EE9-400E-93DD-911F83640C57}"/>
              </a:ext>
            </a:extLst>
          </p:cNvPr>
          <p:cNvGrpSpPr/>
          <p:nvPr/>
        </p:nvGrpSpPr>
        <p:grpSpPr>
          <a:xfrm>
            <a:off x="6651031" y="1964956"/>
            <a:ext cx="1439056" cy="1439056"/>
            <a:chOff x="4656944" y="1806315"/>
            <a:chExt cx="1439056" cy="1439056"/>
          </a:xfrm>
        </p:grpSpPr>
        <p:pic>
          <p:nvPicPr>
            <p:cNvPr id="4" name="Picture 2" descr="שעון הפנים בתמונה וקטורית">
              <a:extLst>
                <a:ext uri="{FF2B5EF4-FFF2-40B4-BE49-F238E27FC236}">
                  <a16:creationId xmlns:a16="http://schemas.microsoft.com/office/drawing/2014/main" id="{4B5446D9-0307-44E7-9A69-C0E97B406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944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D997A-6A82-4336-89FC-039884A58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463" y="2525842"/>
              <a:ext cx="217009" cy="157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39A076D-3A8F-4374-B278-C07286128D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2954" y="2158583"/>
              <a:ext cx="298338" cy="3672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4382ED-24ED-4DFF-8C3D-7C9041D3ABF8}"/>
              </a:ext>
            </a:extLst>
          </p:cNvPr>
          <p:cNvGrpSpPr/>
          <p:nvPr/>
        </p:nvGrpSpPr>
        <p:grpSpPr>
          <a:xfrm>
            <a:off x="4701437" y="1964956"/>
            <a:ext cx="1439056" cy="1439056"/>
            <a:chOff x="6525717" y="1806315"/>
            <a:chExt cx="1439056" cy="1439056"/>
          </a:xfrm>
        </p:grpSpPr>
        <p:pic>
          <p:nvPicPr>
            <p:cNvPr id="5" name="Picture 2" descr="שעון הפנים בתמונה וקטורית">
              <a:extLst>
                <a:ext uri="{FF2B5EF4-FFF2-40B4-BE49-F238E27FC236}">
                  <a16:creationId xmlns:a16="http://schemas.microsoft.com/office/drawing/2014/main" id="{5D653C59-61E0-4B67-96F9-A47CCAFA5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717" y="1806315"/>
              <a:ext cx="1439056" cy="143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C9F2A0D-0691-4846-9DE5-1E9146D4F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6765" y="2525844"/>
              <a:ext cx="208480" cy="30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A92B-8702-47FB-B06A-E8CFFDADC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8065" y="2540832"/>
              <a:ext cx="5171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 descr="שעון הפנים בתמונה וקטורית">
            <a:extLst>
              <a:ext uri="{FF2B5EF4-FFF2-40B4-BE49-F238E27FC236}">
                <a16:creationId xmlns:a16="http://schemas.microsoft.com/office/drawing/2014/main" id="{4117086E-78B8-405D-B5CF-C3943761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59" y="1989944"/>
            <a:ext cx="1439056" cy="14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021EF7-2069-464D-AC32-FD6F3A4A1C6D}"/>
              </a:ext>
            </a:extLst>
          </p:cNvPr>
          <p:cNvCxnSpPr>
            <a:cxnSpLocks/>
          </p:cNvCxnSpPr>
          <p:nvPr/>
        </p:nvCxnSpPr>
        <p:spPr>
          <a:xfrm>
            <a:off x="3367987" y="2709472"/>
            <a:ext cx="173465" cy="332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9C1611-31B9-454B-80E6-93DC7896F4C0}"/>
              </a:ext>
            </a:extLst>
          </p:cNvPr>
          <p:cNvCxnSpPr>
            <a:cxnSpLocks/>
          </p:cNvCxnSpPr>
          <p:nvPr/>
        </p:nvCxnSpPr>
        <p:spPr>
          <a:xfrm>
            <a:off x="3367987" y="2674495"/>
            <a:ext cx="554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E319B4A-8914-4384-A402-042511F05506}"/>
              </a:ext>
            </a:extLst>
          </p:cNvPr>
          <p:cNvSpPr/>
          <p:nvPr/>
        </p:nvSpPr>
        <p:spPr>
          <a:xfrm>
            <a:off x="9038146" y="1258558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35EEB9-5893-4B97-8890-0C6223C65799}"/>
              </a:ext>
            </a:extLst>
          </p:cNvPr>
          <p:cNvSpPr/>
          <p:nvPr/>
        </p:nvSpPr>
        <p:spPr>
          <a:xfrm>
            <a:off x="7182992" y="1258558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C16054-C2BD-43ED-B3A1-79984EE713FD}"/>
              </a:ext>
            </a:extLst>
          </p:cNvPr>
          <p:cNvSpPr/>
          <p:nvPr/>
        </p:nvSpPr>
        <p:spPr>
          <a:xfrm>
            <a:off x="5316725" y="1245429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2E60E4-B1DC-4E90-8E7B-7CFDFFAAC684}"/>
              </a:ext>
            </a:extLst>
          </p:cNvPr>
          <p:cNvSpPr/>
          <p:nvPr/>
        </p:nvSpPr>
        <p:spPr>
          <a:xfrm>
            <a:off x="3211378" y="1222018"/>
            <a:ext cx="3132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16DA23-B438-4F10-B383-A293F778F076}"/>
              </a:ext>
            </a:extLst>
          </p:cNvPr>
          <p:cNvSpPr/>
          <p:nvPr/>
        </p:nvSpPr>
        <p:spPr>
          <a:xfrm>
            <a:off x="-936066" y="3761282"/>
            <a:ext cx="727061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השעה בשעון ה, היא: 15:40</a:t>
            </a:r>
          </a:p>
          <a:p>
            <a:pPr algn="ctr"/>
            <a:r>
              <a:rPr lang="he-IL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הסבר:</a:t>
            </a:r>
          </a:p>
          <a:p>
            <a:pPr algn="ctr"/>
            <a:r>
              <a:rPr lang="he-I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משעון א' לב'- חזרנו אחורה בשעה ו-10 דקות</a:t>
            </a:r>
          </a:p>
          <a:p>
            <a:pPr algn="ctr"/>
            <a:r>
              <a:rPr lang="he-IL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משעון ב' לג'- חזרנו אחורה בשעה ו-20 דקות</a:t>
            </a:r>
          </a:p>
          <a:p>
            <a:pPr algn="ctr"/>
            <a:r>
              <a:rPr lang="he-I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משעון ג' לד'- חזרנו אחורה שעה ו-30 דקות</a:t>
            </a:r>
          </a:p>
          <a:p>
            <a:pPr algn="ctr"/>
            <a:r>
              <a:rPr lang="he-IL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משמע...</a:t>
            </a:r>
          </a:p>
          <a:p>
            <a:pPr algn="ctr"/>
            <a:r>
              <a:rPr lang="he-I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משעון ד' לה'- נחזור אחורה שעה ו-40 דקות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FC9585-1A8D-4340-BD4A-4F6096C7813B}"/>
              </a:ext>
            </a:extLst>
          </p:cNvPr>
          <p:cNvGrpSpPr/>
          <p:nvPr/>
        </p:nvGrpSpPr>
        <p:grpSpPr>
          <a:xfrm>
            <a:off x="5271796" y="3488022"/>
            <a:ext cx="2224414" cy="2859931"/>
            <a:chOff x="5271796" y="3488022"/>
            <a:chExt cx="2224414" cy="2859931"/>
          </a:xfrm>
        </p:grpSpPr>
        <p:pic>
          <p:nvPicPr>
            <p:cNvPr id="7" name="Picture 2" descr="שעון הפנים בתמונה וקטורית">
              <a:extLst>
                <a:ext uri="{FF2B5EF4-FFF2-40B4-BE49-F238E27FC236}">
                  <a16:creationId xmlns:a16="http://schemas.microsoft.com/office/drawing/2014/main" id="{036A7A90-3805-443F-AB6B-EAFB616A7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796" y="4123539"/>
              <a:ext cx="2224414" cy="222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727B40-2133-4293-ABD6-77CA5CD1A913}"/>
                </a:ext>
              </a:extLst>
            </p:cNvPr>
            <p:cNvSpPr/>
            <p:nvPr/>
          </p:nvSpPr>
          <p:spPr>
            <a:xfrm>
              <a:off x="6227394" y="3488022"/>
              <a:ext cx="31321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ה</a:t>
              </a:r>
              <a:endPara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6E6FE3A-0AB8-4DAB-BEB9-C9F9EAA62BB2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98" y="5235746"/>
              <a:ext cx="580018" cy="2710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DFD11CE-4E37-46A8-8298-613F1FDD4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6603" y="5235746"/>
              <a:ext cx="547944" cy="2710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692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0E7225-39A2-49E0-9B82-7E35F5760721}"/>
              </a:ext>
            </a:extLst>
          </p:cNvPr>
          <p:cNvSpPr/>
          <p:nvPr/>
        </p:nvSpPr>
        <p:spPr>
          <a:xfrm>
            <a:off x="1929467" y="1333851"/>
            <a:ext cx="8506437" cy="335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000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בכל ערב, האדון שלי מכתיב לי את משימתי ליום שלמחרת.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000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כשמגיע הבוקר, אני עושה את משימתי מבלי להיכשל, בדיוק באופן שבו הדריך אותי האדון.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000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עם זאת, במקום להגיד לי תודה, האדון שלי מתעצבן ומרביץ לי</a:t>
            </a:r>
            <a:r>
              <a:rPr lang="en-US" sz="3000" dirty="0">
                <a:solidFill>
                  <a:srgbClr val="171717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אני?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07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C68E9-73DA-47FD-B12E-418E992DC5DB}"/>
              </a:ext>
            </a:extLst>
          </p:cNvPr>
          <p:cNvSpPr/>
          <p:nvPr/>
        </p:nvSpPr>
        <p:spPr>
          <a:xfrm>
            <a:off x="6755388" y="1626121"/>
            <a:ext cx="359104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dirty="0">
                <a:cs typeface="David" panose="020E0502060401010101" pitchFamily="34" charset="-79"/>
              </a:rPr>
              <a:t>מוכנים </a:t>
            </a:r>
          </a:p>
          <a:p>
            <a:pPr algn="ctr"/>
            <a:r>
              <a:rPr lang="he-IL" sz="8000" dirty="0">
                <a:cs typeface="David" panose="020E0502060401010101" pitchFamily="34" charset="-79"/>
              </a:rPr>
              <a:t>לתשובה?</a:t>
            </a:r>
            <a:endParaRPr lang="en-US"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534E4-D3A8-4930-A9C7-123F0B21BC63}"/>
              </a:ext>
            </a:extLst>
          </p:cNvPr>
          <p:cNvSpPr txBox="1"/>
          <p:nvPr/>
        </p:nvSpPr>
        <p:spPr>
          <a:xfrm>
            <a:off x="1424066" y="1333732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1469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B1300E-0E32-4068-9A51-C4D6CE29963F}"/>
              </a:ext>
            </a:extLst>
          </p:cNvPr>
          <p:cNvSpPr/>
          <p:nvPr/>
        </p:nvSpPr>
        <p:spPr>
          <a:xfrm>
            <a:off x="2184300" y="2263241"/>
            <a:ext cx="8506437" cy="181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7000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שעון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0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54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4814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AEF1A-5F72-49DC-A3E7-610287069CF6}"/>
              </a:ext>
            </a:extLst>
          </p:cNvPr>
          <p:cNvSpPr/>
          <p:nvPr/>
        </p:nvSpPr>
        <p:spPr>
          <a:xfrm>
            <a:off x="756407" y="306818"/>
            <a:ext cx="10679185" cy="257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כאן יש לכתוב שאלה על פרט שרוב הסיכויים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המשתתפים לא שמו לב אליו...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6533-B36C-44F0-85B2-D727DF1F2521}"/>
              </a:ext>
            </a:extLst>
          </p:cNvPr>
          <p:cNvSpPr/>
          <p:nvPr/>
        </p:nvSpPr>
        <p:spPr>
          <a:xfrm>
            <a:off x="5581475" y="2158474"/>
            <a:ext cx="6096000" cy="49955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ד-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</a:pPr>
            <a:r>
              <a:rPr lang="he-IL" sz="5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ה-</a:t>
            </a: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FF"/>
              </a:buClr>
              <a:buFont typeface="+mj-cs"/>
              <a:buAutoNum type="hebrew2Minus"/>
            </a:pP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85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8EA338-86F1-468E-8FA9-4C1A26639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32506"/>
              </p:ext>
            </p:extLst>
          </p:nvPr>
        </p:nvGraphicFramePr>
        <p:xfrm>
          <a:off x="2562483" y="1798819"/>
          <a:ext cx="706703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576">
                  <a:extLst>
                    <a:ext uri="{9D8B030D-6E8A-4147-A177-3AD203B41FA5}">
                      <a16:colId xmlns:a16="http://schemas.microsoft.com/office/drawing/2014/main" val="4015161259"/>
                    </a:ext>
                  </a:extLst>
                </a:gridCol>
                <a:gridCol w="1009576">
                  <a:extLst>
                    <a:ext uri="{9D8B030D-6E8A-4147-A177-3AD203B41FA5}">
                      <a16:colId xmlns:a16="http://schemas.microsoft.com/office/drawing/2014/main" val="1499233237"/>
                    </a:ext>
                  </a:extLst>
                </a:gridCol>
                <a:gridCol w="1009576">
                  <a:extLst>
                    <a:ext uri="{9D8B030D-6E8A-4147-A177-3AD203B41FA5}">
                      <a16:colId xmlns:a16="http://schemas.microsoft.com/office/drawing/2014/main" val="3783067602"/>
                    </a:ext>
                  </a:extLst>
                </a:gridCol>
                <a:gridCol w="1009576">
                  <a:extLst>
                    <a:ext uri="{9D8B030D-6E8A-4147-A177-3AD203B41FA5}">
                      <a16:colId xmlns:a16="http://schemas.microsoft.com/office/drawing/2014/main" val="805603965"/>
                    </a:ext>
                  </a:extLst>
                </a:gridCol>
                <a:gridCol w="1009576">
                  <a:extLst>
                    <a:ext uri="{9D8B030D-6E8A-4147-A177-3AD203B41FA5}">
                      <a16:colId xmlns:a16="http://schemas.microsoft.com/office/drawing/2014/main" val="2465820649"/>
                    </a:ext>
                  </a:extLst>
                </a:gridCol>
                <a:gridCol w="939857">
                  <a:extLst>
                    <a:ext uri="{9D8B030D-6E8A-4147-A177-3AD203B41FA5}">
                      <a16:colId xmlns:a16="http://schemas.microsoft.com/office/drawing/2014/main" val="1713414736"/>
                    </a:ext>
                  </a:extLst>
                </a:gridCol>
                <a:gridCol w="1079294">
                  <a:extLst>
                    <a:ext uri="{9D8B030D-6E8A-4147-A177-3AD203B41FA5}">
                      <a16:colId xmlns:a16="http://schemas.microsoft.com/office/drawing/2014/main" val="1922780668"/>
                    </a:ext>
                  </a:extLst>
                </a:gridCol>
              </a:tblGrid>
              <a:tr h="236067"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12828"/>
                  </a:ext>
                </a:extLst>
              </a:tr>
              <a:tr h="578621"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0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60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8952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3DDDBC-EBB6-404D-A72D-2F8072FB5A7D}"/>
              </a:ext>
            </a:extLst>
          </p:cNvPr>
          <p:cNvSpPr/>
          <p:nvPr/>
        </p:nvSpPr>
        <p:spPr>
          <a:xfrm>
            <a:off x="3579925" y="478967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המספר החסר?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C155D-0616-4E0F-B7EF-F941CAC19404}"/>
              </a:ext>
            </a:extLst>
          </p:cNvPr>
          <p:cNvSpPr/>
          <p:nvPr/>
        </p:nvSpPr>
        <p:spPr>
          <a:xfrm>
            <a:off x="209143" y="6010338"/>
            <a:ext cx="368402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יש לכם 5 דקות למצוא תשובה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468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C68E9-73DA-47FD-B12E-418E992DC5DB}"/>
              </a:ext>
            </a:extLst>
          </p:cNvPr>
          <p:cNvSpPr/>
          <p:nvPr/>
        </p:nvSpPr>
        <p:spPr>
          <a:xfrm>
            <a:off x="6755388" y="1626121"/>
            <a:ext cx="359104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dirty="0">
                <a:cs typeface="David" panose="020E0502060401010101" pitchFamily="34" charset="-79"/>
              </a:rPr>
              <a:t>מוכנים </a:t>
            </a:r>
          </a:p>
          <a:p>
            <a:pPr algn="ctr"/>
            <a:r>
              <a:rPr lang="he-IL" sz="8000" dirty="0">
                <a:cs typeface="David" panose="020E0502060401010101" pitchFamily="34" charset="-79"/>
              </a:rPr>
              <a:t>לתשובה?</a:t>
            </a:r>
            <a:endParaRPr lang="en-US"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534E4-D3A8-4930-A9C7-123F0B21BC63}"/>
              </a:ext>
            </a:extLst>
          </p:cNvPr>
          <p:cNvSpPr txBox="1"/>
          <p:nvPr/>
        </p:nvSpPr>
        <p:spPr>
          <a:xfrm>
            <a:off x="1424066" y="1333732"/>
            <a:ext cx="36725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תמונה של בעל השמחה</a:t>
            </a: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643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23A3B1-0613-4254-A4F7-0B4CDCEECF49}"/>
              </a:ext>
            </a:extLst>
          </p:cNvPr>
          <p:cNvSpPr/>
          <p:nvPr/>
        </p:nvSpPr>
        <p:spPr>
          <a:xfrm>
            <a:off x="3648855" y="1138534"/>
            <a:ext cx="4894289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תשובה: 4</a:t>
            </a:r>
          </a:p>
          <a:p>
            <a:pPr algn="ctr"/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3641258+1952346</a:t>
            </a:r>
          </a:p>
          <a:p>
            <a:pPr algn="ctr"/>
            <a:r>
              <a:rPr lang="he-IL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=</a:t>
            </a:r>
          </a:p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5593604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2369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 ××× ×××××ª ×©×× ×¢× ×××× ×× ×¦××¢×× ×××">
            <a:extLst>
              <a:ext uri="{FF2B5EF4-FFF2-40B4-BE49-F238E27FC236}">
                <a16:creationId xmlns:a16="http://schemas.microsoft.com/office/drawing/2014/main" id="{7103E1A2-D128-4E44-9D72-61B18C61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775"/>
            <a:ext cx="3217734" cy="27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2C05D2-7276-4035-8ECE-2CD7B63268C6}"/>
              </a:ext>
            </a:extLst>
          </p:cNvPr>
          <p:cNvSpPr/>
          <p:nvPr/>
        </p:nvSpPr>
        <p:spPr>
          <a:xfrm>
            <a:off x="2881873" y="207357"/>
            <a:ext cx="58913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אתגר אחרון </a:t>
            </a:r>
          </a:p>
          <a:p>
            <a:pPr algn="ctr"/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שמעניק </a:t>
            </a:r>
            <a:r>
              <a:rPr lang="he-IL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5 נקודות </a:t>
            </a:r>
            <a:r>
              <a:rPr lang="he-I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לקבוצה הזוכה!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40E5C-8C65-494B-A8E9-4E2EC472DDAD}"/>
              </a:ext>
            </a:extLst>
          </p:cNvPr>
          <p:cNvSpPr/>
          <p:nvPr/>
        </p:nvSpPr>
        <p:spPr>
          <a:xfrm>
            <a:off x="2610965" y="1439782"/>
            <a:ext cx="643317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אתגר הבלון באוויר</a:t>
            </a:r>
            <a:endParaRPr lang="en-US" sz="7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89349-ECC8-49B7-AEFE-EE6837E81ECD}"/>
              </a:ext>
            </a:extLst>
          </p:cNvPr>
          <p:cNvSpPr/>
          <p:nvPr/>
        </p:nvSpPr>
        <p:spPr>
          <a:xfrm>
            <a:off x="2948136" y="2823953"/>
            <a:ext cx="6096000" cy="33454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500" dirty="0">
                <a:solidFill>
                  <a:srgbClr val="000000"/>
                </a:solidFill>
                <a:latin typeface="Abraham" panose="00000500000000000000" pitchFamily="2" charset="-79"/>
                <a:ea typeface="Times New Roman" panose="02020603050405020304" pitchFamily="18" charset="0"/>
                <a:cs typeface="Abraham" panose="00000500000000000000" pitchFamily="2" charset="-79"/>
              </a:rPr>
              <a:t>כל קבוצה צריכה לעמוד במעגל כשהם מחזיקים ידיים אחד לשני.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500" dirty="0">
                <a:solidFill>
                  <a:srgbClr val="000000"/>
                </a:solidFill>
                <a:latin typeface="Abraham" panose="00000500000000000000" pitchFamily="2" charset="-79"/>
                <a:ea typeface="Times New Roman" panose="02020603050405020304" pitchFamily="18" charset="0"/>
                <a:cs typeface="Abraham" panose="00000500000000000000" pitchFamily="2" charset="-79"/>
              </a:rPr>
              <a:t>אסור לשחרר את הידיים.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500" dirty="0">
                <a:solidFill>
                  <a:srgbClr val="000000"/>
                </a:solidFill>
                <a:latin typeface="Abraham" panose="00000500000000000000" pitchFamily="2" charset="-79"/>
                <a:ea typeface="Times New Roman" panose="02020603050405020304" pitchFamily="18" charset="0"/>
                <a:cs typeface="Abraham" panose="00000500000000000000" pitchFamily="2" charset="-79"/>
              </a:rPr>
              <a:t>במרכז המעגל נזרק בלון.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500" dirty="0">
                <a:solidFill>
                  <a:srgbClr val="000000"/>
                </a:solidFill>
                <a:latin typeface="Abraham" panose="00000500000000000000" pitchFamily="2" charset="-79"/>
                <a:ea typeface="Times New Roman" panose="02020603050405020304" pitchFamily="18" charset="0"/>
                <a:cs typeface="Abraham" panose="00000500000000000000" pitchFamily="2" charset="-79"/>
              </a:rPr>
              <a:t>על הקבוצה לדאוג שהבלון שישאר באוויר על ידי בעיטה בו.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500" dirty="0">
                <a:solidFill>
                  <a:srgbClr val="000000"/>
                </a:solidFill>
                <a:effectLst/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בהצלחה</a:t>
            </a:r>
            <a:r>
              <a:rPr lang="he-IL" sz="2500" dirty="0">
                <a:solidFill>
                  <a:srgbClr val="000000"/>
                </a:solidFill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!</a:t>
            </a:r>
            <a:endParaRPr lang="en-US" sz="25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7A74A-FC79-4F03-B2A4-AAB68AAE3AFB}"/>
              </a:ext>
            </a:extLst>
          </p:cNvPr>
          <p:cNvSpPr/>
          <p:nvPr/>
        </p:nvSpPr>
        <p:spPr>
          <a:xfrm>
            <a:off x="735397" y="2738073"/>
            <a:ext cx="10721205" cy="1381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מידת הנעליים של אבא?</a:t>
            </a:r>
            <a:endParaRPr lang="en-US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× ×¢× ××× ××¡ ×××× ××ª××× × ××§×××¨××ª">
            <a:extLst>
              <a:ext uri="{FF2B5EF4-FFF2-40B4-BE49-F238E27FC236}">
                <a16:creationId xmlns:a16="http://schemas.microsoft.com/office/drawing/2014/main" id="{2D4854CF-22C0-42EE-ACD3-3128AF24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60" y="240222"/>
            <a:ext cx="4762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××§×××¨ ×××¡×£ ×©× ××× ××××× ×¤× ×§×××§">
            <a:extLst>
              <a:ext uri="{FF2B5EF4-FFF2-40B4-BE49-F238E27FC236}">
                <a16:creationId xmlns:a16="http://schemas.microsoft.com/office/drawing/2014/main" id="{59542238-97F6-46F3-B8F8-6A5CE99F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2" y="1677029"/>
            <a:ext cx="365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00DE8-6E6C-4488-B310-64C41C4C7779}"/>
              </a:ext>
            </a:extLst>
          </p:cNvPr>
          <p:cNvSpPr/>
          <p:nvPr/>
        </p:nvSpPr>
        <p:spPr>
          <a:xfrm>
            <a:off x="2581012" y="906013"/>
            <a:ext cx="8372213" cy="405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5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אבא חזר מהמרכז לצפון ועצר בבית הפנקייק לנשנש.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e-IL" sz="5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אבא הזמין?</a:t>
            </a:r>
            <a:endParaRPr lang="en-US" sz="8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86288-5D4E-494C-95AA-A84B05FF2694}"/>
              </a:ext>
            </a:extLst>
          </p:cNvPr>
          <p:cNvSpPr/>
          <p:nvPr/>
        </p:nvSpPr>
        <p:spPr>
          <a:xfrm>
            <a:off x="671121" y="696287"/>
            <a:ext cx="1106507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יש לכם חצי דקה להסתכל על התמונה.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8000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זכרו כמה שיותר פרטים ופריטים ממנה... בהצלחה. </a:t>
            </a:r>
            <a:endParaRPr lang="en-US" sz="8000" dirty="0">
              <a:effectLst/>
              <a:latin typeface="Abraham" panose="00000500000000000000" pitchFamily="2" charset="-79"/>
              <a:ea typeface="Calibri" panose="020F0502020204030204" pitchFamily="34" charset="0"/>
              <a:cs typeface="Abraham" panose="00000500000000000000" pitchFamily="2" charset="-79"/>
            </a:endParaRPr>
          </a:p>
        </p:txBody>
      </p:sp>
      <p:pic>
        <p:nvPicPr>
          <p:cNvPr id="1026" name="Picture 2" descr="×¦××××ª ×©×¢×× ×××">
            <a:extLst>
              <a:ext uri="{FF2B5EF4-FFF2-40B4-BE49-F238E27FC236}">
                <a16:creationId xmlns:a16="http://schemas.microsoft.com/office/drawing/2014/main" id="{368BDF08-F254-4E5C-AC72-0C735BA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2" y="4731390"/>
            <a:ext cx="1128911" cy="1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9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1D2F9-3649-4E2F-B356-257C1AB67A4F}"/>
              </a:ext>
            </a:extLst>
          </p:cNvPr>
          <p:cNvSpPr txBox="1"/>
          <p:nvPr/>
        </p:nvSpPr>
        <p:spPr>
          <a:xfrm>
            <a:off x="1933732" y="434715"/>
            <a:ext cx="8694295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יש להכניס תמונה</a:t>
            </a: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014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919</Words>
  <Application>Microsoft Office PowerPoint</Application>
  <PresentationFormat>Widescreen</PresentationFormat>
  <Paragraphs>333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Abraham</vt:lpstr>
      <vt:lpstr>Arial</vt:lpstr>
      <vt:lpstr>Calibri</vt:lpstr>
      <vt:lpstr>Calibri Light</vt:lpstr>
      <vt:lpstr>David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לירון</dc:creator>
  <cp:lastModifiedBy>לירון</cp:lastModifiedBy>
  <cp:revision>91</cp:revision>
  <dcterms:created xsi:type="dcterms:W3CDTF">2018-12-03T08:33:51Z</dcterms:created>
  <dcterms:modified xsi:type="dcterms:W3CDTF">2019-11-17T12:15:48Z</dcterms:modified>
</cp:coreProperties>
</file>