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A2C7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43B34-0040-45B1-8ACF-FECD20C49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44FF21-120E-4795-9573-B505419B0D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049C0-3E0F-4114-B1F6-C9814FC27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A7A2-7621-4E7D-B563-8477E25CF0CE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11C35-AEF4-40B1-9C58-5F8E61AB8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D0AAC-2C0C-43F2-A57D-B22F28B0D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8D1FD-7653-4BD1-8B46-18D44A46A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38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28D38-CC69-45D0-BD01-FA865AEFF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B796F5-5F3D-4455-8F4C-EF99FB2161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9C5168-27FB-4770-9FDB-855B71549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A7A2-7621-4E7D-B563-8477E25CF0CE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6DA2B-21BC-446E-AA41-EC42AD4FF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F23DC8-5842-4384-B133-F7E2DC7F4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8D1FD-7653-4BD1-8B46-18D44A46A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62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BA7B2B-AC32-498B-8A0C-6766C3ADDD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36BBD1-049A-4CD9-AC44-5F46ADC583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0E57B-13A1-4DBF-814E-CA90C5757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A7A2-7621-4E7D-B563-8477E25CF0CE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405E5-9DF7-49CE-ABA0-D740EB683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C8E36-CB07-45B8-9D8C-B1EFB582F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8D1FD-7653-4BD1-8B46-18D44A46A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26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863-942F-490D-A4D9-5CD08FBB1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5BE5B-A70C-4063-B3AA-ECA97A120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59E96-355A-41C7-9941-DD83D41BD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A7A2-7621-4E7D-B563-8477E25CF0CE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B6BBB-91A4-40DE-B449-C59EF02F2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6D5FF-F568-4571-883A-57096F9A6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8D1FD-7653-4BD1-8B46-18D44A46A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55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4BFBB-292D-4130-9A22-7E84849E5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D8B01C-D574-405C-9773-7125F33B0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86177-7BD6-409C-BBDE-0E973F70D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A7A2-7621-4E7D-B563-8477E25CF0CE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38374-7A66-4DD3-9D5B-76A7CE5D3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C68F1-96E9-4B49-8EA3-4E87DF90B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8D1FD-7653-4BD1-8B46-18D44A46A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1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02245-D569-4B67-A3C1-01D30B851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6B3F1-6C22-404E-8AF6-D43C198A90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F402BA-98B3-4270-8000-EA3E1F9BC1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45618F-3F7D-45CF-94D8-59D94CD8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A7A2-7621-4E7D-B563-8477E25CF0CE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ADD21F-927F-451A-9831-25B94CC1E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21EEC-CAC9-4643-B76B-F956748FB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8D1FD-7653-4BD1-8B46-18D44A46A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63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CF169-1C43-4476-8E96-701772AA1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0CC371-33FE-49FC-A528-0D13EC62C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6084C3-2792-4E78-8C25-17A5ECC813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C2173-39AB-410E-8FB5-8F7310EC37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5B899C-8780-4A45-ABBB-CC08D0BC8F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458279-D4D3-484F-9AF5-32D65A4DA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A7A2-7621-4E7D-B563-8477E25CF0CE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3CD9C3-3DF4-4E06-8316-16EAD6B5B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6F1CCC-A098-497A-AE77-E89CE992A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8D1FD-7653-4BD1-8B46-18D44A46A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52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DD521-CD5B-49DD-B12E-A1699A40D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4503DB-C655-4816-BDE5-852B63D75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A7A2-7621-4E7D-B563-8477E25CF0CE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B94254-1B4B-4E92-82BB-75E0FD852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168F53-90EA-4EA8-A703-9AD1A26E4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8D1FD-7653-4BD1-8B46-18D44A46A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95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7511FE-83B3-4E52-8574-1817CB4D5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A7A2-7621-4E7D-B563-8477E25CF0CE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D16233-4175-42A5-AF49-52CCBC142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8C384A-6E8C-4492-BDBF-B81C601CB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8D1FD-7653-4BD1-8B46-18D44A46A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156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49288-7AFA-4693-9997-C7279C6AC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733EB-4BA2-41A3-BE59-332E52857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26AD75-3255-4B4A-AEEB-3FE1199767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0D2DA1-1D20-45AE-9D0C-170E9B2B0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A7A2-7621-4E7D-B563-8477E25CF0CE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07C812-E853-4B2E-92FA-AF4C3A8B9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1174D-6018-4F15-BAFF-E647788DF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8D1FD-7653-4BD1-8B46-18D44A46A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479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F90B1-4B89-43F2-9B0B-20BB993BD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2B41D3-F7D4-436D-96E4-77F8086ADF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7EB4CB-26A1-4E21-B7AD-57A70D823C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FBDA3C-E18A-43A7-A131-665152D6E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A7A2-7621-4E7D-B563-8477E25CF0CE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70333D-B14E-4292-8615-8FD81309F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73387E-2E49-411E-9D12-B6E3ADB9F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8D1FD-7653-4BD1-8B46-18D44A46A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81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FD1704-390F-42E3-BEB7-70FFFF9AF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C6638-B825-4F2E-A484-29AB9A671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88613-F281-4F77-A720-4A7024B14A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6A7A2-7621-4E7D-B563-8477E25CF0CE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0C50B-DD9A-4EDF-9D39-24D7A74FF5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C5DDC-329A-4E50-A1B2-DA545D16A4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8D1FD-7653-4BD1-8B46-18D44A46A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512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388E768-E6A3-4A47-96AD-1397D298944B}"/>
              </a:ext>
            </a:extLst>
          </p:cNvPr>
          <p:cNvSpPr/>
          <p:nvPr/>
        </p:nvSpPr>
        <p:spPr>
          <a:xfrm>
            <a:off x="4151784" y="188640"/>
            <a:ext cx="1224136" cy="6336704"/>
          </a:xfrm>
          <a:prstGeom prst="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C:\Users\user1\Desktop\canstock8921184.jpg">
            <a:extLst>
              <a:ext uri="{FF2B5EF4-FFF2-40B4-BE49-F238E27FC236}">
                <a16:creationId xmlns:a16="http://schemas.microsoft.com/office/drawing/2014/main" id="{ECB5688C-C0AB-4BFB-A5DE-E006A1347B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19979" b="9590"/>
          <a:stretch>
            <a:fillRect/>
          </a:stretch>
        </p:blipFill>
        <p:spPr bwMode="auto">
          <a:xfrm>
            <a:off x="5447928" y="2204864"/>
            <a:ext cx="4464496" cy="4320480"/>
          </a:xfrm>
          <a:prstGeom prst="rect">
            <a:avLst/>
          </a:prstGeom>
          <a:noFill/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BF021EC-7E9E-4400-BDDF-AA28A86BD2E0}"/>
              </a:ext>
            </a:extLst>
          </p:cNvPr>
          <p:cNvSpPr/>
          <p:nvPr/>
        </p:nvSpPr>
        <p:spPr>
          <a:xfrm>
            <a:off x="5663953" y="2276872"/>
            <a:ext cx="40591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  <a:latin typeface="Lucida Handwriting" pitchFamily="66" charset="0"/>
                <a:ea typeface="Microsoft YaHei UI" pitchFamily="34" charset="-122"/>
              </a:rPr>
              <a:t>Save the date</a:t>
            </a:r>
            <a:endParaRPr lang="en-US" sz="4000" dirty="0">
              <a:solidFill>
                <a:schemeClr val="bg1"/>
              </a:solidFill>
              <a:latin typeface="Lucida Handwriting" pitchFamily="66" charset="0"/>
              <a:ea typeface="Microsoft YaHei UI" pitchFamily="34" charset="-122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F08A23-56E5-4484-9725-34FFE5ADB968}"/>
              </a:ext>
            </a:extLst>
          </p:cNvPr>
          <p:cNvSpPr/>
          <p:nvPr/>
        </p:nvSpPr>
        <p:spPr>
          <a:xfrm>
            <a:off x="6240017" y="2852936"/>
            <a:ext cx="285526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000" dirty="0">
                <a:solidFill>
                  <a:schemeClr val="bg1"/>
                </a:solidFill>
                <a:latin typeface="Tempus Sans ITC" pitchFamily="82" charset="0"/>
                <a:ea typeface="Microsoft YaHei UI" pitchFamily="34" charset="-122"/>
              </a:rPr>
              <a:t>For our wedding</a:t>
            </a:r>
            <a:endParaRPr lang="en-US" sz="3000" dirty="0">
              <a:solidFill>
                <a:schemeClr val="bg1"/>
              </a:solidFill>
              <a:latin typeface="Tempus Sans ITC" pitchFamily="82" charset="0"/>
              <a:ea typeface="Microsoft YaHei UI" pitchFamily="34" charset="-122"/>
            </a:endParaRPr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69CA2EE0-FC59-480E-8C8A-A53E565162DF}"/>
              </a:ext>
            </a:extLst>
          </p:cNvPr>
          <p:cNvSpPr/>
          <p:nvPr/>
        </p:nvSpPr>
        <p:spPr>
          <a:xfrm>
            <a:off x="7464152" y="3429000"/>
            <a:ext cx="360040" cy="288032"/>
          </a:xfrm>
          <a:prstGeom prst="hear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C15239-F8A6-4F0E-B37C-5AED8BD5DB40}"/>
              </a:ext>
            </a:extLst>
          </p:cNvPr>
          <p:cNvSpPr/>
          <p:nvPr/>
        </p:nvSpPr>
        <p:spPr>
          <a:xfrm>
            <a:off x="6528049" y="3717032"/>
            <a:ext cx="216341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500" dirty="0">
                <a:solidFill>
                  <a:schemeClr val="bg1"/>
                </a:solidFill>
                <a:latin typeface="Cooper Black" pitchFamily="18" charset="0"/>
                <a:ea typeface="Microsoft YaHei UI" pitchFamily="34" charset="-122"/>
              </a:rPr>
              <a:t>APRIL  2016</a:t>
            </a:r>
            <a:endParaRPr lang="en-US" sz="2500" dirty="0">
              <a:solidFill>
                <a:schemeClr val="bg1"/>
              </a:solidFill>
              <a:latin typeface="Cooper Black" pitchFamily="18" charset="0"/>
              <a:ea typeface="Microsoft YaHei UI" pitchFamily="34" charset="-12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26FA64-054E-4AB3-B29A-88D3457F776A}"/>
              </a:ext>
            </a:extLst>
          </p:cNvPr>
          <p:cNvSpPr txBox="1"/>
          <p:nvPr/>
        </p:nvSpPr>
        <p:spPr>
          <a:xfrm>
            <a:off x="4943872" y="4221088"/>
            <a:ext cx="4608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1600" dirty="0">
                <a:solidFill>
                  <a:schemeClr val="bg1"/>
                </a:solidFill>
                <a:latin typeface="Guttman Calligraphic" pitchFamily="2" charset="-79"/>
                <a:cs typeface="Guttman Calligraphic" pitchFamily="2" charset="-79"/>
              </a:rPr>
              <a:t>א        ב        ג        ד        ה         ו        ש</a:t>
            </a:r>
            <a:endParaRPr lang="en-US" sz="1600" dirty="0">
              <a:solidFill>
                <a:schemeClr val="bg1"/>
              </a:solidFill>
              <a:latin typeface="Berlin Sans FB" pitchFamily="34" charset="0"/>
              <a:cs typeface="Guttman Calligraphic" pitchFamily="2" charset="-79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5CEABD-AF5A-428D-AB4E-CF649B969EF2}"/>
              </a:ext>
            </a:extLst>
          </p:cNvPr>
          <p:cNvSpPr txBox="1"/>
          <p:nvPr/>
        </p:nvSpPr>
        <p:spPr>
          <a:xfrm>
            <a:off x="4299293" y="4668468"/>
            <a:ext cx="532859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he-IL" sz="2000" b="1" dirty="0">
              <a:solidFill>
                <a:schemeClr val="bg1"/>
              </a:solidFill>
              <a:latin typeface="Bahnschrift SemiBold SemiConden" panose="020B0502040204020203" pitchFamily="34" charset="0"/>
              <a:ea typeface="Cambria Math" pitchFamily="18" charset="0"/>
              <a:cs typeface="+mj-cs"/>
            </a:endParaRPr>
          </a:p>
          <a:p>
            <a:pPr algn="r" rtl="1"/>
            <a:endParaRPr lang="he-IL" sz="2000" b="1" dirty="0">
              <a:solidFill>
                <a:schemeClr val="bg1"/>
              </a:solidFill>
              <a:latin typeface="Bahnschrift SemiBold SemiConden" panose="020B0502040204020203" pitchFamily="34" charset="0"/>
              <a:ea typeface="Cambria Math" pitchFamily="18" charset="0"/>
              <a:cs typeface="+mj-cs"/>
            </a:endParaRPr>
          </a:p>
          <a:p>
            <a:pPr algn="r" rtl="1"/>
            <a:r>
              <a:rPr lang="he-IL" sz="2000" b="1" dirty="0">
                <a:solidFill>
                  <a:schemeClr val="bg1"/>
                </a:solidFill>
                <a:latin typeface="Bahnschrift SemiBold SemiConden" panose="020B0502040204020203" pitchFamily="34" charset="0"/>
                <a:ea typeface="Cambria Math" pitchFamily="18" charset="0"/>
                <a:cs typeface="+mj-cs"/>
              </a:rPr>
              <a:t>10     11     12    13     14     15      16</a:t>
            </a:r>
          </a:p>
          <a:p>
            <a:pPr algn="r" rtl="1"/>
            <a:endParaRPr lang="he-IL" sz="500" b="1" dirty="0">
              <a:solidFill>
                <a:schemeClr val="bg1"/>
              </a:solidFill>
              <a:latin typeface="Bahnschrift SemiBold SemiConden" panose="020B0502040204020203" pitchFamily="34" charset="0"/>
              <a:ea typeface="Cambria Math" pitchFamily="18" charset="0"/>
              <a:cs typeface="+mj-cs"/>
            </a:endParaRPr>
          </a:p>
          <a:p>
            <a:pPr algn="r" rtl="1"/>
            <a:r>
              <a:rPr lang="he-IL" sz="2000" b="1" dirty="0">
                <a:solidFill>
                  <a:schemeClr val="bg1"/>
                </a:solidFill>
                <a:latin typeface="Bahnschrift SemiBold SemiConden" panose="020B0502040204020203" pitchFamily="34" charset="0"/>
                <a:ea typeface="Cambria Math" pitchFamily="18" charset="0"/>
                <a:cs typeface="+mj-cs"/>
              </a:rPr>
              <a:t>17     18     19    20     21     22      23</a:t>
            </a:r>
          </a:p>
          <a:p>
            <a:pPr algn="r" rtl="1"/>
            <a:endParaRPr lang="he-IL" sz="500" b="1" dirty="0">
              <a:solidFill>
                <a:schemeClr val="bg1"/>
              </a:solidFill>
              <a:latin typeface="Bahnschrift SemiBold SemiConden" panose="020B0502040204020203" pitchFamily="34" charset="0"/>
              <a:ea typeface="Cambria Math" pitchFamily="18" charset="0"/>
              <a:cs typeface="+mj-cs"/>
            </a:endParaRPr>
          </a:p>
          <a:p>
            <a:pPr algn="r" rtl="1"/>
            <a:r>
              <a:rPr lang="he-IL" sz="2000" b="1" dirty="0">
                <a:solidFill>
                  <a:schemeClr val="bg1"/>
                </a:solidFill>
                <a:latin typeface="Bahnschrift SemiBold SemiConden" panose="020B0502040204020203" pitchFamily="34" charset="0"/>
                <a:ea typeface="Cambria Math" pitchFamily="18" charset="0"/>
                <a:cs typeface="+mj-cs"/>
              </a:rPr>
              <a:t>24     25     26    27     28     29      30</a:t>
            </a:r>
          </a:p>
        </p:txBody>
      </p:sp>
      <p:sp>
        <p:nvSpPr>
          <p:cNvPr id="12" name="Heart 11">
            <a:extLst>
              <a:ext uri="{FF2B5EF4-FFF2-40B4-BE49-F238E27FC236}">
                <a16:creationId xmlns:a16="http://schemas.microsoft.com/office/drawing/2014/main" id="{7A312E1A-63FD-4FDD-BC41-E338F3247EA0}"/>
              </a:ext>
            </a:extLst>
          </p:cNvPr>
          <p:cNvSpPr/>
          <p:nvPr/>
        </p:nvSpPr>
        <p:spPr>
          <a:xfrm>
            <a:off x="7950612" y="5243138"/>
            <a:ext cx="648072" cy="504056"/>
          </a:xfrm>
          <a:prstGeom prst="heart">
            <a:avLst/>
          </a:prstGeom>
          <a:noFill/>
          <a:ln w="38100"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3059E8E-46B0-4EF5-BE0F-71ADF6C8F381}"/>
              </a:ext>
            </a:extLst>
          </p:cNvPr>
          <p:cNvSpPr/>
          <p:nvPr/>
        </p:nvSpPr>
        <p:spPr>
          <a:xfrm rot="16200000">
            <a:off x="1779296" y="2921169"/>
            <a:ext cx="60486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b="1" dirty="0">
                <a:solidFill>
                  <a:schemeClr val="bg1"/>
                </a:solidFill>
                <a:latin typeface="Tempus Sans ITC" pitchFamily="82" charset="0"/>
                <a:ea typeface="MingLiU" pitchFamily="49" charset="-120"/>
                <a:cs typeface="Leelawadee" pitchFamily="34" charset="-34"/>
              </a:rPr>
              <a:t>Daniel &amp; </a:t>
            </a:r>
            <a:r>
              <a:rPr lang="en-GB" sz="6000" b="1" dirty="0" err="1">
                <a:solidFill>
                  <a:schemeClr val="bg1"/>
                </a:solidFill>
                <a:latin typeface="Tempus Sans ITC" pitchFamily="82" charset="0"/>
                <a:ea typeface="MingLiU" pitchFamily="49" charset="-120"/>
                <a:cs typeface="Leelawadee" pitchFamily="34" charset="-34"/>
              </a:rPr>
              <a:t>Liron</a:t>
            </a:r>
            <a:endParaRPr lang="en-US" sz="6000" b="1" dirty="0">
              <a:solidFill>
                <a:schemeClr val="bg1"/>
              </a:solidFill>
              <a:latin typeface="Tempus Sans ITC" pitchFamily="82" charset="0"/>
              <a:ea typeface="MingLiU" pitchFamily="49" charset="-120"/>
              <a:cs typeface="Leelawadee" pitchFamily="34" charset="-3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71A2F4E-2969-400F-B801-E8D938D17A04}"/>
              </a:ext>
            </a:extLst>
          </p:cNvPr>
          <p:cNvSpPr/>
          <p:nvPr/>
        </p:nvSpPr>
        <p:spPr>
          <a:xfrm>
            <a:off x="4151784" y="188640"/>
            <a:ext cx="5760640" cy="633670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7E063C4-9560-42FA-92C1-39189C0716D2}"/>
              </a:ext>
            </a:extLst>
          </p:cNvPr>
          <p:cNvSpPr txBox="1"/>
          <p:nvPr/>
        </p:nvSpPr>
        <p:spPr>
          <a:xfrm>
            <a:off x="5565268" y="4415046"/>
            <a:ext cx="405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he-IL" sz="800" b="1" dirty="0">
              <a:solidFill>
                <a:schemeClr val="bg1"/>
              </a:solidFill>
              <a:latin typeface="Bahnschrift SemiBold SemiConden" panose="020B0502040204020203" pitchFamily="34" charset="0"/>
              <a:ea typeface="Cambria Math" pitchFamily="18" charset="0"/>
              <a:cs typeface="+mj-cs"/>
            </a:endParaRPr>
          </a:p>
          <a:p>
            <a:pPr algn="r" rtl="1"/>
            <a:r>
              <a:rPr lang="he-IL" sz="2000" b="1" dirty="0">
                <a:solidFill>
                  <a:schemeClr val="bg1"/>
                </a:solidFill>
                <a:latin typeface="Bahnschrift SemiBold SemiConden" panose="020B0502040204020203" pitchFamily="34" charset="0"/>
                <a:ea typeface="Cambria Math" pitchFamily="18" charset="0"/>
                <a:cs typeface="+mj-cs"/>
              </a:rPr>
              <a:t>                                            1         2 </a:t>
            </a:r>
          </a:p>
          <a:p>
            <a:pPr algn="r" rtl="1"/>
            <a:endParaRPr lang="he-IL" sz="800" b="1" dirty="0">
              <a:solidFill>
                <a:schemeClr val="bg1"/>
              </a:solidFill>
              <a:latin typeface="Bahnschrift SemiBold SemiConden" panose="020B0502040204020203" pitchFamily="34" charset="0"/>
              <a:ea typeface="Cambria Math" pitchFamily="18" charset="0"/>
              <a:cs typeface="+mj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0C2EBC6-8339-479B-849B-128009183A53}"/>
              </a:ext>
            </a:extLst>
          </p:cNvPr>
          <p:cNvSpPr/>
          <p:nvPr/>
        </p:nvSpPr>
        <p:spPr>
          <a:xfrm>
            <a:off x="5728504" y="4903420"/>
            <a:ext cx="38238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000" b="1" dirty="0">
                <a:solidFill>
                  <a:schemeClr val="bg1"/>
                </a:solidFill>
                <a:latin typeface="Bahnschrift SemiBold SemiConden" panose="020B0502040204020203" pitchFamily="34" charset="0"/>
                <a:ea typeface="Cambria Math" pitchFamily="18" charset="0"/>
                <a:cs typeface="+mj-cs"/>
              </a:rPr>
              <a:t>3      4       5       6       7       8        9                        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1C7334C-AA53-41D7-AE72-E8FE55B10051}"/>
              </a:ext>
            </a:extLst>
          </p:cNvPr>
          <p:cNvSpPr/>
          <p:nvPr/>
        </p:nvSpPr>
        <p:spPr>
          <a:xfrm>
            <a:off x="5444967" y="205945"/>
            <a:ext cx="4464496" cy="19442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1BF2A5-BD2A-4307-9E48-C3E1D55DAD9C}"/>
              </a:ext>
            </a:extLst>
          </p:cNvPr>
          <p:cNvSpPr txBox="1"/>
          <p:nvPr/>
        </p:nvSpPr>
        <p:spPr>
          <a:xfrm>
            <a:off x="6366436" y="794259"/>
            <a:ext cx="44644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000" dirty="0">
                <a:solidFill>
                  <a:schemeClr val="bg1"/>
                </a:solidFill>
                <a:cs typeface="+mj-cs"/>
              </a:rPr>
              <a:t>כאן  יש לשים תמונה רצוייה</a:t>
            </a:r>
          </a:p>
          <a:p>
            <a:endParaRPr lang="he-IL" dirty="0">
              <a:solidFill>
                <a:schemeClr val="bg1"/>
              </a:solidFill>
            </a:endParaRPr>
          </a:p>
          <a:p>
            <a:endParaRPr lang="he-IL" dirty="0">
              <a:solidFill>
                <a:schemeClr val="bg1"/>
              </a:solidFill>
            </a:endParaRPr>
          </a:p>
          <a:p>
            <a:endParaRPr lang="he-IL" dirty="0">
              <a:solidFill>
                <a:schemeClr val="bg1"/>
              </a:solidFill>
            </a:endParaRPr>
          </a:p>
          <a:p>
            <a:endParaRPr lang="he-IL" dirty="0">
              <a:solidFill>
                <a:schemeClr val="bg1"/>
              </a:solidFill>
            </a:endParaRPr>
          </a:p>
          <a:p>
            <a:endParaRPr lang="he-IL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148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388E768-E6A3-4A47-96AD-1397D298944B}"/>
              </a:ext>
            </a:extLst>
          </p:cNvPr>
          <p:cNvSpPr/>
          <p:nvPr/>
        </p:nvSpPr>
        <p:spPr>
          <a:xfrm>
            <a:off x="4151784" y="188640"/>
            <a:ext cx="1224136" cy="6336704"/>
          </a:xfrm>
          <a:prstGeom prst="rect">
            <a:avLst/>
          </a:prstGeom>
          <a:solidFill>
            <a:srgbClr val="B3A2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C:\Users\user1\Desktop\canstock8921184.jpg">
            <a:extLst>
              <a:ext uri="{FF2B5EF4-FFF2-40B4-BE49-F238E27FC236}">
                <a16:creationId xmlns:a16="http://schemas.microsoft.com/office/drawing/2014/main" id="{ECB5688C-C0AB-4BFB-A5DE-E006A1347B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19979" b="9590"/>
          <a:stretch>
            <a:fillRect/>
          </a:stretch>
        </p:blipFill>
        <p:spPr bwMode="auto">
          <a:xfrm>
            <a:off x="5447928" y="2204864"/>
            <a:ext cx="4464496" cy="4320480"/>
          </a:xfrm>
          <a:prstGeom prst="rect">
            <a:avLst/>
          </a:prstGeom>
          <a:noFill/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BF021EC-7E9E-4400-BDDF-AA28A86BD2E0}"/>
              </a:ext>
            </a:extLst>
          </p:cNvPr>
          <p:cNvSpPr/>
          <p:nvPr/>
        </p:nvSpPr>
        <p:spPr>
          <a:xfrm>
            <a:off x="5663953" y="2276872"/>
            <a:ext cx="40591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  <a:latin typeface="Lucida Handwriting" pitchFamily="66" charset="0"/>
                <a:ea typeface="Microsoft YaHei UI" pitchFamily="34" charset="-122"/>
              </a:rPr>
              <a:t>Save the date</a:t>
            </a:r>
            <a:endParaRPr lang="en-US" sz="4000" dirty="0">
              <a:solidFill>
                <a:schemeClr val="bg1"/>
              </a:solidFill>
              <a:latin typeface="Lucida Handwriting" pitchFamily="66" charset="0"/>
              <a:ea typeface="Microsoft YaHei UI" pitchFamily="34" charset="-122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F08A23-56E5-4484-9725-34FFE5ADB968}"/>
              </a:ext>
            </a:extLst>
          </p:cNvPr>
          <p:cNvSpPr/>
          <p:nvPr/>
        </p:nvSpPr>
        <p:spPr>
          <a:xfrm>
            <a:off x="6240017" y="2852936"/>
            <a:ext cx="285526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000" dirty="0">
                <a:solidFill>
                  <a:schemeClr val="bg1"/>
                </a:solidFill>
                <a:latin typeface="Tempus Sans ITC" pitchFamily="82" charset="0"/>
                <a:ea typeface="Microsoft YaHei UI" pitchFamily="34" charset="-122"/>
              </a:rPr>
              <a:t>For our wedding</a:t>
            </a:r>
            <a:endParaRPr lang="en-US" sz="3000" dirty="0">
              <a:solidFill>
                <a:schemeClr val="bg1"/>
              </a:solidFill>
              <a:latin typeface="Tempus Sans ITC" pitchFamily="82" charset="0"/>
              <a:ea typeface="Microsoft YaHei UI" pitchFamily="34" charset="-122"/>
            </a:endParaRPr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69CA2EE0-FC59-480E-8C8A-A53E565162DF}"/>
              </a:ext>
            </a:extLst>
          </p:cNvPr>
          <p:cNvSpPr/>
          <p:nvPr/>
        </p:nvSpPr>
        <p:spPr>
          <a:xfrm>
            <a:off x="7464152" y="3429000"/>
            <a:ext cx="360040" cy="288032"/>
          </a:xfrm>
          <a:prstGeom prst="hear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C15239-F8A6-4F0E-B37C-5AED8BD5DB40}"/>
              </a:ext>
            </a:extLst>
          </p:cNvPr>
          <p:cNvSpPr/>
          <p:nvPr/>
        </p:nvSpPr>
        <p:spPr>
          <a:xfrm>
            <a:off x="6528049" y="3717032"/>
            <a:ext cx="216341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500" dirty="0">
                <a:solidFill>
                  <a:schemeClr val="bg1"/>
                </a:solidFill>
                <a:latin typeface="Cooper Black" pitchFamily="18" charset="0"/>
                <a:ea typeface="Microsoft YaHei UI" pitchFamily="34" charset="-122"/>
              </a:rPr>
              <a:t>APRIL  2016</a:t>
            </a:r>
            <a:endParaRPr lang="en-US" sz="2500" dirty="0">
              <a:solidFill>
                <a:schemeClr val="bg1"/>
              </a:solidFill>
              <a:latin typeface="Cooper Black" pitchFamily="18" charset="0"/>
              <a:ea typeface="Microsoft YaHei UI" pitchFamily="34" charset="-12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26FA64-054E-4AB3-B29A-88D3457F776A}"/>
              </a:ext>
            </a:extLst>
          </p:cNvPr>
          <p:cNvSpPr txBox="1"/>
          <p:nvPr/>
        </p:nvSpPr>
        <p:spPr>
          <a:xfrm>
            <a:off x="4943872" y="4221088"/>
            <a:ext cx="4608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1600" dirty="0">
                <a:solidFill>
                  <a:schemeClr val="bg1"/>
                </a:solidFill>
                <a:latin typeface="Guttman Calligraphic" pitchFamily="2" charset="-79"/>
                <a:cs typeface="Guttman Calligraphic" pitchFamily="2" charset="-79"/>
              </a:rPr>
              <a:t>א        ב        ג        ד        ה         ו        ש</a:t>
            </a:r>
            <a:endParaRPr lang="en-US" sz="1600" dirty="0">
              <a:solidFill>
                <a:schemeClr val="bg1"/>
              </a:solidFill>
              <a:latin typeface="Berlin Sans FB" pitchFamily="34" charset="0"/>
              <a:cs typeface="Guttman Calligraphic" pitchFamily="2" charset="-79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5CEABD-AF5A-428D-AB4E-CF649B969EF2}"/>
              </a:ext>
            </a:extLst>
          </p:cNvPr>
          <p:cNvSpPr txBox="1"/>
          <p:nvPr/>
        </p:nvSpPr>
        <p:spPr>
          <a:xfrm>
            <a:off x="4299293" y="4668468"/>
            <a:ext cx="532859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he-IL" sz="2000" b="1" dirty="0">
              <a:solidFill>
                <a:schemeClr val="bg1"/>
              </a:solidFill>
              <a:latin typeface="Bahnschrift SemiBold SemiConden" panose="020B0502040204020203" pitchFamily="34" charset="0"/>
              <a:ea typeface="Cambria Math" pitchFamily="18" charset="0"/>
              <a:cs typeface="+mj-cs"/>
            </a:endParaRPr>
          </a:p>
          <a:p>
            <a:pPr algn="r" rtl="1"/>
            <a:endParaRPr lang="he-IL" sz="2000" b="1" dirty="0">
              <a:solidFill>
                <a:schemeClr val="bg1"/>
              </a:solidFill>
              <a:latin typeface="Bahnschrift SemiBold SemiConden" panose="020B0502040204020203" pitchFamily="34" charset="0"/>
              <a:ea typeface="Cambria Math" pitchFamily="18" charset="0"/>
              <a:cs typeface="+mj-cs"/>
            </a:endParaRPr>
          </a:p>
          <a:p>
            <a:pPr algn="r" rtl="1"/>
            <a:r>
              <a:rPr lang="he-IL" sz="2000" b="1" dirty="0">
                <a:solidFill>
                  <a:schemeClr val="bg1"/>
                </a:solidFill>
                <a:latin typeface="Bahnschrift SemiBold SemiConden" panose="020B0502040204020203" pitchFamily="34" charset="0"/>
                <a:ea typeface="Cambria Math" pitchFamily="18" charset="0"/>
                <a:cs typeface="+mj-cs"/>
              </a:rPr>
              <a:t>10     11     12    13     14     15      16</a:t>
            </a:r>
          </a:p>
          <a:p>
            <a:pPr algn="r" rtl="1"/>
            <a:endParaRPr lang="he-IL" sz="500" b="1" dirty="0">
              <a:solidFill>
                <a:schemeClr val="bg1"/>
              </a:solidFill>
              <a:latin typeface="Bahnschrift SemiBold SemiConden" panose="020B0502040204020203" pitchFamily="34" charset="0"/>
              <a:ea typeface="Cambria Math" pitchFamily="18" charset="0"/>
              <a:cs typeface="+mj-cs"/>
            </a:endParaRPr>
          </a:p>
          <a:p>
            <a:pPr algn="r" rtl="1"/>
            <a:r>
              <a:rPr lang="he-IL" sz="2000" b="1" dirty="0">
                <a:solidFill>
                  <a:schemeClr val="bg1"/>
                </a:solidFill>
                <a:latin typeface="Bahnschrift SemiBold SemiConden" panose="020B0502040204020203" pitchFamily="34" charset="0"/>
                <a:ea typeface="Cambria Math" pitchFamily="18" charset="0"/>
                <a:cs typeface="+mj-cs"/>
              </a:rPr>
              <a:t>17     18     19    20     21     22      23</a:t>
            </a:r>
          </a:p>
          <a:p>
            <a:pPr algn="r" rtl="1"/>
            <a:endParaRPr lang="he-IL" sz="500" b="1" dirty="0">
              <a:solidFill>
                <a:schemeClr val="bg1"/>
              </a:solidFill>
              <a:latin typeface="Bahnschrift SemiBold SemiConden" panose="020B0502040204020203" pitchFamily="34" charset="0"/>
              <a:ea typeface="Cambria Math" pitchFamily="18" charset="0"/>
              <a:cs typeface="+mj-cs"/>
            </a:endParaRPr>
          </a:p>
          <a:p>
            <a:pPr algn="r" rtl="1"/>
            <a:r>
              <a:rPr lang="he-IL" sz="2000" b="1" dirty="0">
                <a:solidFill>
                  <a:schemeClr val="bg1"/>
                </a:solidFill>
                <a:latin typeface="Bahnschrift SemiBold SemiConden" panose="020B0502040204020203" pitchFamily="34" charset="0"/>
                <a:ea typeface="Cambria Math" pitchFamily="18" charset="0"/>
                <a:cs typeface="+mj-cs"/>
              </a:rPr>
              <a:t>24     25     26    27     28     29      30</a:t>
            </a:r>
          </a:p>
        </p:txBody>
      </p:sp>
      <p:sp>
        <p:nvSpPr>
          <p:cNvPr id="12" name="Heart 11">
            <a:extLst>
              <a:ext uri="{FF2B5EF4-FFF2-40B4-BE49-F238E27FC236}">
                <a16:creationId xmlns:a16="http://schemas.microsoft.com/office/drawing/2014/main" id="{7A312E1A-63FD-4FDD-BC41-E338F3247EA0}"/>
              </a:ext>
            </a:extLst>
          </p:cNvPr>
          <p:cNvSpPr/>
          <p:nvPr/>
        </p:nvSpPr>
        <p:spPr>
          <a:xfrm>
            <a:off x="7950612" y="5243138"/>
            <a:ext cx="648072" cy="504056"/>
          </a:xfrm>
          <a:prstGeom prst="heart">
            <a:avLst/>
          </a:prstGeom>
          <a:noFill/>
          <a:ln w="38100"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3059E8E-46B0-4EF5-BE0F-71ADF6C8F381}"/>
              </a:ext>
            </a:extLst>
          </p:cNvPr>
          <p:cNvSpPr/>
          <p:nvPr/>
        </p:nvSpPr>
        <p:spPr>
          <a:xfrm rot="16200000">
            <a:off x="1779296" y="2921169"/>
            <a:ext cx="60486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b="1" dirty="0">
                <a:solidFill>
                  <a:schemeClr val="bg1"/>
                </a:solidFill>
                <a:latin typeface="Tempus Sans ITC" pitchFamily="82" charset="0"/>
                <a:ea typeface="MingLiU" pitchFamily="49" charset="-120"/>
                <a:cs typeface="Leelawadee" pitchFamily="34" charset="-34"/>
              </a:rPr>
              <a:t>Daniel &amp; </a:t>
            </a:r>
            <a:r>
              <a:rPr lang="en-GB" sz="6000" b="1" dirty="0" err="1">
                <a:solidFill>
                  <a:schemeClr val="bg1"/>
                </a:solidFill>
                <a:latin typeface="Tempus Sans ITC" pitchFamily="82" charset="0"/>
                <a:ea typeface="MingLiU" pitchFamily="49" charset="-120"/>
                <a:cs typeface="Leelawadee" pitchFamily="34" charset="-34"/>
              </a:rPr>
              <a:t>Liron</a:t>
            </a:r>
            <a:endParaRPr lang="en-US" sz="6000" b="1" dirty="0">
              <a:solidFill>
                <a:schemeClr val="bg1"/>
              </a:solidFill>
              <a:latin typeface="Tempus Sans ITC" pitchFamily="82" charset="0"/>
              <a:ea typeface="MingLiU" pitchFamily="49" charset="-120"/>
              <a:cs typeface="Leelawadee" pitchFamily="34" charset="-3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71A2F4E-2969-400F-B801-E8D938D17A04}"/>
              </a:ext>
            </a:extLst>
          </p:cNvPr>
          <p:cNvSpPr/>
          <p:nvPr/>
        </p:nvSpPr>
        <p:spPr>
          <a:xfrm>
            <a:off x="4151784" y="188640"/>
            <a:ext cx="5760640" cy="633670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7E063C4-9560-42FA-92C1-39189C0716D2}"/>
              </a:ext>
            </a:extLst>
          </p:cNvPr>
          <p:cNvSpPr txBox="1"/>
          <p:nvPr/>
        </p:nvSpPr>
        <p:spPr>
          <a:xfrm>
            <a:off x="5565268" y="4415046"/>
            <a:ext cx="405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he-IL" sz="800" b="1" dirty="0">
              <a:solidFill>
                <a:schemeClr val="bg1"/>
              </a:solidFill>
              <a:latin typeface="Bahnschrift SemiBold SemiConden" panose="020B0502040204020203" pitchFamily="34" charset="0"/>
              <a:ea typeface="Cambria Math" pitchFamily="18" charset="0"/>
              <a:cs typeface="+mj-cs"/>
            </a:endParaRPr>
          </a:p>
          <a:p>
            <a:pPr algn="r" rtl="1"/>
            <a:r>
              <a:rPr lang="he-IL" sz="2000" b="1" dirty="0">
                <a:solidFill>
                  <a:schemeClr val="bg1"/>
                </a:solidFill>
                <a:latin typeface="Bahnschrift SemiBold SemiConden" panose="020B0502040204020203" pitchFamily="34" charset="0"/>
                <a:ea typeface="Cambria Math" pitchFamily="18" charset="0"/>
                <a:cs typeface="+mj-cs"/>
              </a:rPr>
              <a:t>                                            1         2 </a:t>
            </a:r>
          </a:p>
          <a:p>
            <a:pPr algn="r" rtl="1"/>
            <a:endParaRPr lang="he-IL" sz="800" b="1" dirty="0">
              <a:solidFill>
                <a:schemeClr val="bg1"/>
              </a:solidFill>
              <a:latin typeface="Bahnschrift SemiBold SemiConden" panose="020B0502040204020203" pitchFamily="34" charset="0"/>
              <a:ea typeface="Cambria Math" pitchFamily="18" charset="0"/>
              <a:cs typeface="+mj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0C2EBC6-8339-479B-849B-128009183A53}"/>
              </a:ext>
            </a:extLst>
          </p:cNvPr>
          <p:cNvSpPr/>
          <p:nvPr/>
        </p:nvSpPr>
        <p:spPr>
          <a:xfrm>
            <a:off x="5728504" y="4903420"/>
            <a:ext cx="38238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000" b="1" dirty="0">
                <a:solidFill>
                  <a:schemeClr val="bg1"/>
                </a:solidFill>
                <a:latin typeface="Bahnschrift SemiBold SemiConden" panose="020B0502040204020203" pitchFamily="34" charset="0"/>
                <a:ea typeface="Cambria Math" pitchFamily="18" charset="0"/>
                <a:cs typeface="+mj-cs"/>
              </a:rPr>
              <a:t>3      4       5       6       7       8        9                        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1C7334C-AA53-41D7-AE72-E8FE55B10051}"/>
              </a:ext>
            </a:extLst>
          </p:cNvPr>
          <p:cNvSpPr/>
          <p:nvPr/>
        </p:nvSpPr>
        <p:spPr>
          <a:xfrm>
            <a:off x="5444967" y="205945"/>
            <a:ext cx="4464496" cy="19442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1BF2A5-BD2A-4307-9E48-C3E1D55DAD9C}"/>
              </a:ext>
            </a:extLst>
          </p:cNvPr>
          <p:cNvSpPr txBox="1"/>
          <p:nvPr/>
        </p:nvSpPr>
        <p:spPr>
          <a:xfrm>
            <a:off x="6366436" y="794259"/>
            <a:ext cx="44644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000" dirty="0">
                <a:solidFill>
                  <a:schemeClr val="bg1"/>
                </a:solidFill>
                <a:cs typeface="+mj-cs"/>
              </a:rPr>
              <a:t>כאן  יש לשים תמונה רצוייה</a:t>
            </a:r>
          </a:p>
          <a:p>
            <a:endParaRPr lang="he-IL" dirty="0">
              <a:solidFill>
                <a:schemeClr val="bg1"/>
              </a:solidFill>
            </a:endParaRPr>
          </a:p>
          <a:p>
            <a:endParaRPr lang="he-IL" dirty="0">
              <a:solidFill>
                <a:schemeClr val="bg1"/>
              </a:solidFill>
            </a:endParaRPr>
          </a:p>
          <a:p>
            <a:endParaRPr lang="he-IL" dirty="0">
              <a:solidFill>
                <a:schemeClr val="bg1"/>
              </a:solidFill>
            </a:endParaRPr>
          </a:p>
          <a:p>
            <a:endParaRPr lang="he-IL" dirty="0">
              <a:solidFill>
                <a:schemeClr val="bg1"/>
              </a:solidFill>
            </a:endParaRPr>
          </a:p>
          <a:p>
            <a:endParaRPr lang="he-IL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893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108</Words>
  <Application>Microsoft Office PowerPoint</Application>
  <PresentationFormat>Widescreen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Bahnschrift SemiBold SemiConden</vt:lpstr>
      <vt:lpstr>Berlin Sans FB</vt:lpstr>
      <vt:lpstr>Calibri</vt:lpstr>
      <vt:lpstr>Calibri Light</vt:lpstr>
      <vt:lpstr>Cooper Black</vt:lpstr>
      <vt:lpstr>Guttman Calligraphic</vt:lpstr>
      <vt:lpstr>Lucida Handwriting</vt:lpstr>
      <vt:lpstr>Tempus Sans ITC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לירון</dc:creator>
  <cp:lastModifiedBy>לירון</cp:lastModifiedBy>
  <cp:revision>4</cp:revision>
  <dcterms:created xsi:type="dcterms:W3CDTF">2019-11-10T10:53:11Z</dcterms:created>
  <dcterms:modified xsi:type="dcterms:W3CDTF">2019-11-10T11:00:00Z</dcterms:modified>
</cp:coreProperties>
</file>